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9"/>
  </p:notesMasterIdLst>
  <p:sldIdLst>
    <p:sldId id="256" r:id="rId2"/>
    <p:sldId id="260" r:id="rId3"/>
    <p:sldId id="258" r:id="rId4"/>
    <p:sldId id="259" r:id="rId5"/>
    <p:sldId id="263"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71963"/>
  </p:normalViewPr>
  <p:slideViewPr>
    <p:cSldViewPr snapToGrid="0">
      <p:cViewPr varScale="1">
        <p:scale>
          <a:sx n="78" d="100"/>
          <a:sy n="78" d="100"/>
        </p:scale>
        <p:origin x="752" y="1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2022-09-13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13807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7</a:t>
            </a:fld>
            <a:endParaRPr lang="en-CA" dirty="0"/>
          </a:p>
        </p:txBody>
      </p:sp>
    </p:spTree>
    <p:extLst>
      <p:ext uri="{BB962C8B-B14F-4D97-AF65-F5344CB8AC3E}">
        <p14:creationId xmlns:p14="http://schemas.microsoft.com/office/powerpoint/2010/main" val="1071531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2022-09-13</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2022-09-13</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2022-09-13</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59820-76AA-46A7-8687-EFCA7AD01F20}"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2022-09-13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2022-09-13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2022-09-13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2022-09-13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2022-09-13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2022-09-13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2022-09-13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2022-09-13</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Summer Shorts: Font Attributes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p:txBody>
          <a:bodyPr/>
          <a:lstStyle/>
          <a:p>
            <a:r>
              <a:rPr lang="en-CA" dirty="0">
                <a:solidFill>
                  <a:schemeClr val="tx1"/>
                </a:solidFill>
              </a:rPr>
              <a:t>Presented by Riane LaPaire, Patrick Bouchard, and Megan Sellmer</a:t>
            </a:r>
          </a:p>
        </p:txBody>
      </p:sp>
    </p:spTree>
    <p:extLst>
      <p:ext uri="{BB962C8B-B14F-4D97-AF65-F5344CB8AC3E}">
        <p14:creationId xmlns:p14="http://schemas.microsoft.com/office/powerpoint/2010/main" val="264158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p:txBody>
          <a:bodyPr>
            <a:normAutofit lnSpcReduction="10000"/>
          </a:bodyPr>
          <a:lstStyle/>
          <a:p>
            <a:pPr marL="0" indent="0">
              <a:buNone/>
            </a:pPr>
            <a:r>
              <a:rPr lang="en-US" sz="28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2DD9-1F74-8066-692F-DAA50E52EC44}"/>
              </a:ext>
            </a:extLst>
          </p:cNvPr>
          <p:cNvSpPr>
            <a:spLocks noGrp="1"/>
          </p:cNvSpPr>
          <p:nvPr>
            <p:ph type="title"/>
          </p:nvPr>
        </p:nvSpPr>
        <p:spPr/>
        <p:txBody>
          <a:bodyPr/>
          <a:lstStyle/>
          <a:p>
            <a:r>
              <a:rPr lang="en-US" dirty="0"/>
              <a:t>What are Accessible Font Attributes?</a:t>
            </a:r>
          </a:p>
        </p:txBody>
      </p:sp>
      <p:sp>
        <p:nvSpPr>
          <p:cNvPr id="3" name="Content Placeholder 2">
            <a:extLst>
              <a:ext uri="{FF2B5EF4-FFF2-40B4-BE49-F238E27FC236}">
                <a16:creationId xmlns:a16="http://schemas.microsoft.com/office/drawing/2014/main" id="{37F73256-F67B-1F1A-5A62-FFB90970D48D}"/>
              </a:ext>
            </a:extLst>
          </p:cNvPr>
          <p:cNvSpPr>
            <a:spLocks noGrp="1"/>
          </p:cNvSpPr>
          <p:nvPr>
            <p:ph idx="1"/>
          </p:nvPr>
        </p:nvSpPr>
        <p:spPr/>
        <p:txBody>
          <a:bodyPr/>
          <a:lstStyle/>
          <a:p>
            <a:pPr lvl="0"/>
            <a:r>
              <a:rPr lang="en-CA" dirty="0"/>
              <a:t>What are font attributes?</a:t>
            </a:r>
          </a:p>
          <a:p>
            <a:pPr lvl="1"/>
            <a:r>
              <a:rPr lang="en-CA" dirty="0"/>
              <a:t>Font attributes care added to the font or text of your document to change or style it. </a:t>
            </a:r>
          </a:p>
          <a:p>
            <a:pPr lvl="1"/>
            <a:r>
              <a:rPr lang="en-CA" dirty="0"/>
              <a:t>Font attributes include font size (e.g., 14 point), colour (e.g. black), and options in the styles pane (e.g. applying the “strong” style to bold text). </a:t>
            </a:r>
          </a:p>
          <a:p>
            <a:r>
              <a:rPr lang="en-CA" dirty="0"/>
              <a:t>Why are font attributes important?</a:t>
            </a:r>
          </a:p>
          <a:p>
            <a:pPr lvl="1"/>
            <a:r>
              <a:rPr lang="en-CA" dirty="0"/>
              <a:t>Font attributes can make your document inaccessible, so you need to consider carefully how you apply them.</a:t>
            </a:r>
          </a:p>
          <a:p>
            <a:pPr lvl="1"/>
            <a:r>
              <a:rPr lang="en-CA" dirty="0"/>
              <a:t>For example, small font, tight line/word/letter spacing, and poor colour contrast between the text and background can make a document nearly impossible to read. </a:t>
            </a:r>
          </a:p>
        </p:txBody>
      </p:sp>
      <p:sp>
        <p:nvSpPr>
          <p:cNvPr id="4" name="Slide Number Placeholder 3">
            <a:extLst>
              <a:ext uri="{FF2B5EF4-FFF2-40B4-BE49-F238E27FC236}">
                <a16:creationId xmlns:a16="http://schemas.microsoft.com/office/drawing/2014/main" id="{A0BA5B41-C486-3920-E9C9-BE5CC64EC347}"/>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319324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How to ensure your font attributes are accessible?</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a:xfrm>
            <a:off x="677334" y="2160589"/>
            <a:ext cx="8596668" cy="4401576"/>
          </a:xfrm>
        </p:spPr>
        <p:txBody>
          <a:bodyPr>
            <a:normAutofit fontScale="85000" lnSpcReduction="10000"/>
          </a:bodyPr>
          <a:lstStyle/>
          <a:p>
            <a:r>
              <a:rPr lang="en-CA" dirty="0"/>
              <a:t>We recommend using the strong and emphasis style option in the styles pane to semantically tag the text for screen readers instead of direct formatting to bold or italicize your text.</a:t>
            </a:r>
          </a:p>
          <a:p>
            <a:r>
              <a:rPr lang="en-CA" dirty="0"/>
              <a:t>Use a larger font size when possible.</a:t>
            </a:r>
          </a:p>
          <a:p>
            <a:r>
              <a:rPr lang="en-CA" dirty="0"/>
              <a:t>Don’t use colour alone to convey meaning in your text. For example, “suggested changes are in purple,” or “Arielle’s book recommendations are in yellow, and Oliver’s book recommendations are in green” may not be easily seen by those with low/limited vision or who experience colorblindness. The colour changes are also not announced by default by screen readers or braille displays. </a:t>
            </a:r>
          </a:p>
          <a:p>
            <a:pPr lvl="1"/>
            <a:r>
              <a:rPr lang="en-CA" dirty="0"/>
              <a:t>Suggested changes are in purple and enclosed in **</a:t>
            </a:r>
          </a:p>
          <a:p>
            <a:pPr lvl="1"/>
            <a:r>
              <a:rPr lang="en-CA" dirty="0"/>
              <a:t>Reformat the recommendations into two lists, or denote them with symbols as well as colours. </a:t>
            </a:r>
          </a:p>
          <a:p>
            <a:r>
              <a:rPr lang="en-CA" dirty="0"/>
              <a:t>Consider how your text contrasts with the background of your document. Black text on white is accessible, but light grey text on a white background has low contrast and is difficult to read. </a:t>
            </a:r>
          </a:p>
          <a:p>
            <a:r>
              <a:rPr lang="en-CA" dirty="0"/>
              <a:t>We recommend using a sans serif font like Arial or Verdana as they are easier to read. </a:t>
            </a:r>
          </a:p>
          <a:p>
            <a:r>
              <a:rPr lang="en-CA" dirty="0"/>
              <a:t>Limit or avoid the use of all caps.</a:t>
            </a:r>
          </a:p>
          <a:p>
            <a:pPr lvl="1"/>
            <a:endParaRPr lang="en-CA" dirty="0"/>
          </a:p>
          <a:p>
            <a:pPr lvl="1"/>
            <a:endParaRPr lang="en-CA" dirty="0"/>
          </a:p>
          <a:p>
            <a:endParaRPr lang="en-CA" dirty="0"/>
          </a:p>
          <a:p>
            <a:pPr lvl="1"/>
            <a:endParaRPr lang="en-CA" dirty="0"/>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C26C9-ADA9-110C-4AA6-8BC433926CB5}"/>
              </a:ext>
            </a:extLst>
          </p:cNvPr>
          <p:cNvSpPr>
            <a:spLocks noGrp="1"/>
          </p:cNvSpPr>
          <p:nvPr>
            <p:ph type="title"/>
          </p:nvPr>
        </p:nvSpPr>
        <p:spPr/>
        <p:txBody>
          <a:bodyPr/>
          <a:lstStyle/>
          <a:p>
            <a:r>
              <a:rPr lang="en-US" dirty="0"/>
              <a:t>How do you add font attributes?</a:t>
            </a:r>
          </a:p>
        </p:txBody>
      </p:sp>
      <p:sp>
        <p:nvSpPr>
          <p:cNvPr id="3" name="Content Placeholder 2">
            <a:extLst>
              <a:ext uri="{FF2B5EF4-FFF2-40B4-BE49-F238E27FC236}">
                <a16:creationId xmlns:a16="http://schemas.microsoft.com/office/drawing/2014/main" id="{19BB612C-3761-9BD3-EC62-D6C9B57198C5}"/>
              </a:ext>
            </a:extLst>
          </p:cNvPr>
          <p:cNvSpPr>
            <a:spLocks noGrp="1"/>
          </p:cNvSpPr>
          <p:nvPr>
            <p:ph idx="1"/>
          </p:nvPr>
        </p:nvSpPr>
        <p:spPr>
          <a:xfrm>
            <a:off x="677334" y="1729409"/>
            <a:ext cx="8596668" cy="4311953"/>
          </a:xfrm>
        </p:spPr>
        <p:txBody>
          <a:bodyPr>
            <a:normAutofit/>
          </a:bodyPr>
          <a:lstStyle/>
          <a:p>
            <a:r>
              <a:rPr lang="en-CA" dirty="0"/>
              <a:t>How to format fonts in your document? </a:t>
            </a:r>
          </a:p>
          <a:p>
            <a:pPr lvl="1"/>
            <a:r>
              <a:rPr lang="en-CA" dirty="0"/>
              <a:t>Word: From the home toolbar &gt; Click on “Styles Pane” &gt; Select “strong” or ”emphasis” to change a small chunk of text. </a:t>
            </a:r>
          </a:p>
          <a:p>
            <a:pPr lvl="2"/>
            <a:r>
              <a:rPr lang="en-CA" dirty="0"/>
              <a:t>To change the font size and colour of all the text in the document, Select a style (like “Normal”) &gt; Click on “Modify Style” &gt; A popup appears where you can change the font size, colour, etc. </a:t>
            </a:r>
          </a:p>
          <a:p>
            <a:pPr lvl="1"/>
            <a:r>
              <a:rPr lang="en-CA" dirty="0"/>
              <a:t>Pages: In the formatting sidebar &gt; Select the dropdown menu “Character Styles” &gt; Choose “Emphasis” to bold, “Italic” to italicize, or “Underline” to underline the font.</a:t>
            </a:r>
          </a:p>
          <a:p>
            <a:pPr lvl="2"/>
            <a:r>
              <a:rPr lang="en-CA" dirty="0"/>
              <a:t>To change the font type, size, colour, spacing, etc. use the corresponding options in the formatting sidebar. </a:t>
            </a:r>
          </a:p>
          <a:p>
            <a:pPr lvl="1"/>
            <a:r>
              <a:rPr lang="en-CA" dirty="0"/>
              <a:t>Google Docs: In the main toolbar &gt; Select the font attribute option (like font type, size, bold, spacing, colour, etc.) &gt; Format the font. </a:t>
            </a:r>
          </a:p>
          <a:p>
            <a:pPr lvl="1"/>
            <a:r>
              <a:rPr lang="en-CA" dirty="0"/>
              <a:t>LibreOffice: Select “Tools” &gt; “Options” &gt; “Basic Fonts (Western)” &gt; change the font type and size. </a:t>
            </a:r>
          </a:p>
          <a:p>
            <a:pPr lvl="2"/>
            <a:endParaRPr lang="en-CA" dirty="0"/>
          </a:p>
          <a:p>
            <a:pPr lvl="2"/>
            <a:endParaRPr lang="en-US" dirty="0"/>
          </a:p>
        </p:txBody>
      </p:sp>
      <p:sp>
        <p:nvSpPr>
          <p:cNvPr id="4" name="Slide Number Placeholder 3">
            <a:extLst>
              <a:ext uri="{FF2B5EF4-FFF2-40B4-BE49-F238E27FC236}">
                <a16:creationId xmlns:a16="http://schemas.microsoft.com/office/drawing/2014/main" id="{6E3DDA4B-C3D0-6274-1B07-BF96E49A9246}"/>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300687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Now You Try!</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p:txBody>
          <a:bodyPr/>
          <a:lstStyle/>
          <a:p>
            <a:r>
              <a:rPr lang="en-US" dirty="0"/>
              <a:t>We will be sharing document file in the chat. Please open it in the word processor you generally use. </a:t>
            </a:r>
          </a:p>
          <a:p>
            <a:r>
              <a:rPr lang="en-US" dirty="0"/>
              <a:t>Let’s format the font in the document:</a:t>
            </a:r>
          </a:p>
          <a:p>
            <a:pPr lvl="1"/>
            <a:r>
              <a:rPr lang="en-US" dirty="0"/>
              <a:t>Open the “Styles Pane”</a:t>
            </a:r>
          </a:p>
          <a:p>
            <a:pPr lvl="2"/>
            <a:r>
              <a:rPr lang="en-US" dirty="0"/>
              <a:t>Emphasis some text. </a:t>
            </a:r>
          </a:p>
          <a:p>
            <a:pPr lvl="2"/>
            <a:r>
              <a:rPr lang="en-US" dirty="0"/>
              <a:t>Make the font size of the body 14 points. </a:t>
            </a:r>
          </a:p>
          <a:p>
            <a:pPr lvl="2"/>
            <a:r>
              <a:rPr lang="en-US" dirty="0"/>
              <a:t>Change the font colour.</a:t>
            </a:r>
          </a:p>
          <a:p>
            <a:pPr lvl="2"/>
            <a:r>
              <a:rPr lang="en-US" dirty="0"/>
              <a:t>Change the font typeface. </a:t>
            </a:r>
          </a:p>
          <a:p>
            <a:r>
              <a:rPr lang="en-US" dirty="0"/>
              <a:t>There you go! You have now made the document more accessible by using font attributes.</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DA49-62CA-E864-87B2-45211F5753D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CD6ACF4-9010-0206-C726-63787EE6B5F5}"/>
              </a:ext>
            </a:extLst>
          </p:cNvPr>
          <p:cNvSpPr>
            <a:spLocks noGrp="1"/>
          </p:cNvSpPr>
          <p:nvPr>
            <p:ph idx="1"/>
          </p:nvPr>
        </p:nvSpPr>
        <p:spPr/>
        <p:txBody>
          <a:bodyPr/>
          <a:lstStyle/>
          <a:p>
            <a:r>
              <a:rPr lang="en-US" dirty="0"/>
              <a:t>Thank you for attending the last Accessible Libraries Summer Short webinar on font attributes. </a:t>
            </a:r>
          </a:p>
          <a:p>
            <a:r>
              <a:rPr lang="en-US" dirty="0"/>
              <a:t>Watch our mailing list and social media for more learning opportunities.</a:t>
            </a:r>
          </a:p>
          <a:p>
            <a:r>
              <a:rPr lang="en-US" dirty="0"/>
              <a:t>Questions? </a:t>
            </a:r>
          </a:p>
          <a:p>
            <a:pPr marL="0" indent="0">
              <a:buNone/>
            </a:pPr>
            <a:endParaRPr lang="en-US" b="1" baseline="30000" dirty="0"/>
          </a:p>
        </p:txBody>
      </p:sp>
      <p:sp>
        <p:nvSpPr>
          <p:cNvPr id="4" name="Slide Number Placeholder 3">
            <a:extLst>
              <a:ext uri="{FF2B5EF4-FFF2-40B4-BE49-F238E27FC236}">
                <a16:creationId xmlns:a16="http://schemas.microsoft.com/office/drawing/2014/main" id="{87DC7465-9B84-AEED-7D20-801140D233EC}"/>
              </a:ext>
            </a:extLst>
          </p:cNvPr>
          <p:cNvSpPr>
            <a:spLocks noGrp="1"/>
          </p:cNvSpPr>
          <p:nvPr>
            <p:ph type="sldNum" sz="quarter" idx="12"/>
          </p:nvPr>
        </p:nvSpPr>
        <p:spPr/>
        <p:txBody>
          <a:bodyPr/>
          <a:lstStyle/>
          <a:p>
            <a:fld id="{5B04349D-B87A-48FD-A359-6A04BC4FB981}" type="slidenum">
              <a:rPr lang="en-CA" smtClean="0"/>
              <a:t>7</a:t>
            </a:fld>
            <a:endParaRPr lang="en-CA" dirty="0"/>
          </a:p>
        </p:txBody>
      </p:sp>
    </p:spTree>
    <p:extLst>
      <p:ext uri="{BB962C8B-B14F-4D97-AF65-F5344CB8AC3E}">
        <p14:creationId xmlns:p14="http://schemas.microsoft.com/office/powerpoint/2010/main" val="3868669183"/>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 id="{A2C8BDEF-64C4-493A-A00F-244F6A5C3237}" vid="{6E2E34A0-FB87-49AF-B5C4-9913B8E29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2100</TotalTime>
  <Words>759</Words>
  <Application>Microsoft Macintosh PowerPoint</Application>
  <PresentationFormat>Widescreen</PresentationFormat>
  <Paragraphs>54</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 3</vt:lpstr>
      <vt:lpstr>PLARC</vt:lpstr>
      <vt:lpstr>Summer Shorts: Font Attributes</vt:lpstr>
      <vt:lpstr>Land Acknowledgment</vt:lpstr>
      <vt:lpstr>What are Accessible Font Attributes?</vt:lpstr>
      <vt:lpstr>How to ensure your font attributes are accessible?</vt:lpstr>
      <vt:lpstr>How do you add font attributes?</vt:lpstr>
      <vt:lpstr>Now You Try!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37</cp:revision>
  <cp:lastPrinted>2022-08-04T16:29:45Z</cp:lastPrinted>
  <dcterms:created xsi:type="dcterms:W3CDTF">2021-10-18T19:45:14Z</dcterms:created>
  <dcterms:modified xsi:type="dcterms:W3CDTF">2022-09-13T21:23:05Z</dcterms:modified>
</cp:coreProperties>
</file>