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21"/>
  </p:notesMasterIdLst>
  <p:sldIdLst>
    <p:sldId id="256" r:id="rId2"/>
    <p:sldId id="260" r:id="rId3"/>
    <p:sldId id="259" r:id="rId4"/>
    <p:sldId id="262" r:id="rId5"/>
    <p:sldId id="267" r:id="rId6"/>
    <p:sldId id="263" r:id="rId7"/>
    <p:sldId id="280" r:id="rId8"/>
    <p:sldId id="282" r:id="rId9"/>
    <p:sldId id="272" r:id="rId10"/>
    <p:sldId id="276" r:id="rId11"/>
    <p:sldId id="283" r:id="rId12"/>
    <p:sldId id="268" r:id="rId13"/>
    <p:sldId id="279" r:id="rId14"/>
    <p:sldId id="281" r:id="rId15"/>
    <p:sldId id="278" r:id="rId16"/>
    <p:sldId id="261" r:id="rId17"/>
    <p:sldId id="266" r:id="rId18"/>
    <p:sldId id="273"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B7CA42-CC55-9041-8F2B-2D175B64CD7F}" name="Megan Sellmer" initials="MS" userId="ab38a6f9e87cdefb"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9790F"/>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71341"/>
  </p:normalViewPr>
  <p:slideViewPr>
    <p:cSldViewPr snapToGrid="0">
      <p:cViewPr varScale="1">
        <p:scale>
          <a:sx n="75" d="100"/>
          <a:sy n="75" d="100"/>
        </p:scale>
        <p:origin x="168" y="2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240"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1BBFC-C0E3-425C-A80B-8B89DD75851A}" type="datetimeFigureOut">
              <a:rPr lang="en-CA" smtClean="0"/>
              <a:t>2023-03-21</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BF1AE-9C4F-442E-84DE-4726CBC67FF0}" type="slidenum">
              <a:rPr lang="en-CA" smtClean="0"/>
              <a:t>‹#›</a:t>
            </a:fld>
            <a:endParaRPr lang="en-CA" dirty="0"/>
          </a:p>
        </p:txBody>
      </p:sp>
    </p:spTree>
    <p:extLst>
      <p:ext uri="{BB962C8B-B14F-4D97-AF65-F5344CB8AC3E}">
        <p14:creationId xmlns:p14="http://schemas.microsoft.com/office/powerpoint/2010/main" val="32414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D55BF1AE-9C4F-442E-84DE-4726CBC67FF0}" type="slidenum">
              <a:rPr lang="en-CA" smtClean="0"/>
              <a:t>1</a:t>
            </a:fld>
            <a:endParaRPr lang="en-CA" dirty="0"/>
          </a:p>
        </p:txBody>
      </p:sp>
    </p:spTree>
    <p:extLst>
      <p:ext uri="{BB962C8B-B14F-4D97-AF65-F5344CB8AC3E}">
        <p14:creationId xmlns:p14="http://schemas.microsoft.com/office/powerpoint/2010/main" val="1989942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 HTML version is the most accessible.</a:t>
            </a:r>
          </a:p>
          <a:p>
            <a:endParaRPr lang="en-CA" dirty="0"/>
          </a:p>
          <a:p>
            <a:r>
              <a:rPr lang="en-CA" dirty="0"/>
              <a:t>Creating Accessible PDFs is an entire webinar series of itself. </a:t>
            </a:r>
          </a:p>
          <a:p>
            <a:r>
              <a:rPr lang="en-CA" dirty="0"/>
              <a:t>For example, to create a more accessible PDF, I needed to reorder the reading order by moving items around in the </a:t>
            </a:r>
            <a:r>
              <a:rPr lang="en-CA" dirty="0" err="1"/>
              <a:t>list.In</a:t>
            </a:r>
            <a:r>
              <a:rPr lang="en-CA" dirty="0"/>
              <a:t> one case….give example.</a:t>
            </a:r>
          </a:p>
          <a:p>
            <a:r>
              <a:rPr lang="en-CA" dirty="0"/>
              <a:t> Additionally, the lists in this presentation, for example, were tagged as paragraphs, and I needed to go in and change them to lists. </a:t>
            </a:r>
          </a:p>
        </p:txBody>
      </p:sp>
      <p:sp>
        <p:nvSpPr>
          <p:cNvPr id="4" name="Slide Number Placeholder 3"/>
          <p:cNvSpPr>
            <a:spLocks noGrp="1"/>
          </p:cNvSpPr>
          <p:nvPr>
            <p:ph type="sldNum" sz="quarter" idx="5"/>
          </p:nvPr>
        </p:nvSpPr>
        <p:spPr/>
        <p:txBody>
          <a:bodyPr/>
          <a:lstStyle/>
          <a:p>
            <a:fld id="{D55BF1AE-9C4F-442E-84DE-4726CBC67FF0}" type="slidenum">
              <a:rPr lang="en-CA" smtClean="0"/>
              <a:t>10</a:t>
            </a:fld>
            <a:endParaRPr lang="en-CA" dirty="0"/>
          </a:p>
        </p:txBody>
      </p:sp>
    </p:spTree>
    <p:extLst>
      <p:ext uri="{BB962C8B-B14F-4D97-AF65-F5344CB8AC3E}">
        <p14:creationId xmlns:p14="http://schemas.microsoft.com/office/powerpoint/2010/main" val="2459305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Errors, like missing alt text, images that are not inline, missing slide titles, etc.</a:t>
            </a:r>
          </a:p>
          <a:p>
            <a:r>
              <a:rPr lang="en-CA" dirty="0"/>
              <a:t>Warnings, like simple tables, insufficient colour contrast, and captions, are included in the media, and the reading order of the slides is correct. </a:t>
            </a:r>
          </a:p>
          <a:p>
            <a:r>
              <a:rPr lang="en-CA" dirty="0"/>
              <a:t>Tips, like slide titles, which need to be unique and marked up as headings. </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We’ve already talked about adding titles to slides, having sufficient colour contrast, creating simple tables and marking up your table header. We’ll discuss adding alt text and captions to your presentation next week. </a:t>
            </a:r>
          </a:p>
          <a:p>
            <a:endParaRPr lang="en-CA" dirty="0"/>
          </a:p>
          <a:p>
            <a:r>
              <a:rPr lang="en-CA" dirty="0"/>
              <a:t>Accessibility Checker is a great starting point!</a:t>
            </a:r>
          </a:p>
        </p:txBody>
      </p:sp>
      <p:sp>
        <p:nvSpPr>
          <p:cNvPr id="4" name="Slide Number Placeholder 3"/>
          <p:cNvSpPr>
            <a:spLocks noGrp="1"/>
          </p:cNvSpPr>
          <p:nvPr>
            <p:ph type="sldNum" sz="quarter" idx="5"/>
          </p:nvPr>
        </p:nvSpPr>
        <p:spPr/>
        <p:txBody>
          <a:bodyPr/>
          <a:lstStyle/>
          <a:p>
            <a:fld id="{D55BF1AE-9C4F-442E-84DE-4726CBC67FF0}" type="slidenum">
              <a:rPr lang="en-CA" smtClean="0"/>
              <a:t>12</a:t>
            </a:fld>
            <a:endParaRPr lang="en-CA" dirty="0"/>
          </a:p>
        </p:txBody>
      </p:sp>
    </p:spTree>
    <p:extLst>
      <p:ext uri="{BB962C8B-B14F-4D97-AF65-F5344CB8AC3E}">
        <p14:creationId xmlns:p14="http://schemas.microsoft.com/office/powerpoint/2010/main" val="656693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 let’s look at how to ensure the reading order of slides is correct. </a:t>
            </a:r>
          </a:p>
          <a:p>
            <a:endParaRPr lang="en-CA" dirty="0"/>
          </a:p>
          <a:p>
            <a:r>
              <a:rPr lang="en-CA" dirty="0"/>
              <a:t>For example, this page has a title, text box, image, and slide number, and that is the reading order they should be in. </a:t>
            </a:r>
          </a:p>
        </p:txBody>
      </p:sp>
      <p:sp>
        <p:nvSpPr>
          <p:cNvPr id="4" name="Slide Number Placeholder 3"/>
          <p:cNvSpPr>
            <a:spLocks noGrp="1"/>
          </p:cNvSpPr>
          <p:nvPr>
            <p:ph type="sldNum" sz="quarter" idx="5"/>
          </p:nvPr>
        </p:nvSpPr>
        <p:spPr/>
        <p:txBody>
          <a:bodyPr/>
          <a:lstStyle/>
          <a:p>
            <a:fld id="{D55BF1AE-9C4F-442E-84DE-4726CBC67FF0}" type="slidenum">
              <a:rPr lang="en-CA" smtClean="0"/>
              <a:t>13</a:t>
            </a:fld>
            <a:endParaRPr lang="en-CA" dirty="0"/>
          </a:p>
        </p:txBody>
      </p:sp>
    </p:spTree>
    <p:extLst>
      <p:ext uri="{BB962C8B-B14F-4D97-AF65-F5344CB8AC3E}">
        <p14:creationId xmlns:p14="http://schemas.microsoft.com/office/powerpoint/2010/main" val="3228703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2400" dirty="0"/>
              <a:t>You need to manually check the slide reading order in Google Slides and Keynote. </a:t>
            </a:r>
            <a:r>
              <a:rPr lang="en-CA" sz="2000" dirty="0"/>
              <a:t>Click on the top-left item and tab through the slide elements. The order the text boxes are highlighted is the reading order.</a:t>
            </a: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14</a:t>
            </a:fld>
            <a:endParaRPr lang="en-CA" dirty="0"/>
          </a:p>
        </p:txBody>
      </p:sp>
    </p:spTree>
    <p:extLst>
      <p:ext uri="{BB962C8B-B14F-4D97-AF65-F5344CB8AC3E}">
        <p14:creationId xmlns:p14="http://schemas.microsoft.com/office/powerpoint/2010/main" val="1923639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16</a:t>
            </a:fld>
            <a:endParaRPr lang="en-CA" dirty="0"/>
          </a:p>
        </p:txBody>
      </p:sp>
    </p:spTree>
    <p:extLst>
      <p:ext uri="{BB962C8B-B14F-4D97-AF65-F5344CB8AC3E}">
        <p14:creationId xmlns:p14="http://schemas.microsoft.com/office/powerpoint/2010/main" val="1380750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17</a:t>
            </a:fld>
            <a:endParaRPr lang="en-CA" dirty="0"/>
          </a:p>
        </p:txBody>
      </p:sp>
    </p:spTree>
    <p:extLst>
      <p:ext uri="{BB962C8B-B14F-4D97-AF65-F5344CB8AC3E}">
        <p14:creationId xmlns:p14="http://schemas.microsoft.com/office/powerpoint/2010/main" val="737439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18</a:t>
            </a:fld>
            <a:endParaRPr lang="en-CA" dirty="0"/>
          </a:p>
        </p:txBody>
      </p:sp>
    </p:spTree>
    <p:extLst>
      <p:ext uri="{BB962C8B-B14F-4D97-AF65-F5344CB8AC3E}">
        <p14:creationId xmlns:p14="http://schemas.microsoft.com/office/powerpoint/2010/main" val="3886461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19</a:t>
            </a:fld>
            <a:endParaRPr lang="en-CA" dirty="0"/>
          </a:p>
        </p:txBody>
      </p:sp>
    </p:spTree>
    <p:extLst>
      <p:ext uri="{BB962C8B-B14F-4D97-AF65-F5344CB8AC3E}">
        <p14:creationId xmlns:p14="http://schemas.microsoft.com/office/powerpoint/2010/main" val="1387444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begin with a land acknowledgment that… </a:t>
            </a:r>
          </a:p>
        </p:txBody>
      </p:sp>
      <p:sp>
        <p:nvSpPr>
          <p:cNvPr id="4" name="Slide Number Placeholder 3"/>
          <p:cNvSpPr>
            <a:spLocks noGrp="1"/>
          </p:cNvSpPr>
          <p:nvPr>
            <p:ph type="sldNum" sz="quarter" idx="5"/>
          </p:nvPr>
        </p:nvSpPr>
        <p:spPr/>
        <p:txBody>
          <a:bodyPr/>
          <a:lstStyle/>
          <a:p>
            <a:fld id="{D55BF1AE-9C4F-442E-84DE-4726CBC67FF0}" type="slidenum">
              <a:rPr lang="en-CA" smtClean="0"/>
              <a:t>2</a:t>
            </a:fld>
            <a:endParaRPr lang="en-CA" dirty="0"/>
          </a:p>
        </p:txBody>
      </p:sp>
    </p:spTree>
    <p:extLst>
      <p:ext uri="{BB962C8B-B14F-4D97-AF65-F5344CB8AC3E}">
        <p14:creationId xmlns:p14="http://schemas.microsoft.com/office/powerpoint/2010/main" val="396911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the tables</a:t>
            </a:r>
          </a:p>
        </p:txBody>
      </p:sp>
      <p:sp>
        <p:nvSpPr>
          <p:cNvPr id="4" name="Slide Number Placeholder 3"/>
          <p:cNvSpPr>
            <a:spLocks noGrp="1"/>
          </p:cNvSpPr>
          <p:nvPr>
            <p:ph type="sldNum" sz="quarter" idx="5"/>
          </p:nvPr>
        </p:nvSpPr>
        <p:spPr/>
        <p:txBody>
          <a:bodyPr/>
          <a:lstStyle/>
          <a:p>
            <a:fld id="{D55BF1AE-9C4F-442E-84DE-4726CBC67FF0}" type="slidenum">
              <a:rPr lang="en-CA" smtClean="0"/>
              <a:t>3</a:t>
            </a:fld>
            <a:endParaRPr lang="en-CA" dirty="0"/>
          </a:p>
        </p:txBody>
      </p:sp>
    </p:spTree>
    <p:extLst>
      <p:ext uri="{BB962C8B-B14F-4D97-AF65-F5344CB8AC3E}">
        <p14:creationId xmlns:p14="http://schemas.microsoft.com/office/powerpoint/2010/main" val="284850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Searching for an accessible presentation in PowerPoint means that the template is tagged with that term. It doesn’t guarantee that it is accessible</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We recommend having less text on the slide. </a:t>
            </a: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4</a:t>
            </a:fld>
            <a:endParaRPr lang="en-CA" dirty="0"/>
          </a:p>
        </p:txBody>
      </p:sp>
    </p:spTree>
    <p:extLst>
      <p:ext uri="{BB962C8B-B14F-4D97-AF65-F5344CB8AC3E}">
        <p14:creationId xmlns:p14="http://schemas.microsoft.com/office/powerpoint/2010/main" val="94705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a:t>
            </a:r>
          </a:p>
        </p:txBody>
      </p:sp>
      <p:sp>
        <p:nvSpPr>
          <p:cNvPr id="4" name="Slide Number Placeholder 3"/>
          <p:cNvSpPr>
            <a:spLocks noGrp="1"/>
          </p:cNvSpPr>
          <p:nvPr>
            <p:ph type="sldNum" sz="quarter" idx="5"/>
          </p:nvPr>
        </p:nvSpPr>
        <p:spPr/>
        <p:txBody>
          <a:bodyPr/>
          <a:lstStyle/>
          <a:p>
            <a:fld id="{D55BF1AE-9C4F-442E-84DE-4726CBC67FF0}" type="slidenum">
              <a:rPr lang="en-CA" smtClean="0"/>
              <a:t>5</a:t>
            </a:fld>
            <a:endParaRPr lang="en-CA" dirty="0"/>
          </a:p>
        </p:txBody>
      </p:sp>
    </p:spTree>
    <p:extLst>
      <p:ext uri="{BB962C8B-B14F-4D97-AF65-F5344CB8AC3E}">
        <p14:creationId xmlns:p14="http://schemas.microsoft.com/office/powerpoint/2010/main" val="387166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6</a:t>
            </a:fld>
            <a:endParaRPr lang="en-CA" dirty="0"/>
          </a:p>
        </p:txBody>
      </p:sp>
    </p:spTree>
    <p:extLst>
      <p:ext uri="{BB962C8B-B14F-4D97-AF65-F5344CB8AC3E}">
        <p14:creationId xmlns:p14="http://schemas.microsoft.com/office/powerpoint/2010/main" val="874828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Adjusting the settings in PowerPoint: selecting the language, location of the subtitles, how they visually appear,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Google Slide captions are only available in English. </a:t>
            </a: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7</a:t>
            </a:fld>
            <a:endParaRPr lang="en-CA" dirty="0"/>
          </a:p>
        </p:txBody>
      </p:sp>
    </p:spTree>
    <p:extLst>
      <p:ext uri="{BB962C8B-B14F-4D97-AF65-F5344CB8AC3E}">
        <p14:creationId xmlns:p14="http://schemas.microsoft.com/office/powerpoint/2010/main" val="4285555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8</a:t>
            </a:fld>
            <a:endParaRPr lang="en-CA" dirty="0"/>
          </a:p>
        </p:txBody>
      </p:sp>
    </p:spTree>
    <p:extLst>
      <p:ext uri="{BB962C8B-B14F-4D97-AF65-F5344CB8AC3E}">
        <p14:creationId xmlns:p14="http://schemas.microsoft.com/office/powerpoint/2010/main" val="166500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2000" baseline="0" dirty="0">
                <a:latin typeface="Arial" panose="020B0604020202020204" pitchFamily="34" charset="0"/>
                <a:cs typeface="Arial" panose="020B0604020202020204" pitchFamily="34" charset="0"/>
              </a:rPr>
              <a:t>The PowerPoint and Google Slides background is light grey; the Keynote background is white.</a:t>
            </a:r>
          </a:p>
          <a:p>
            <a:endParaRPr lang="en-CA" sz="20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2000" baseline="0" dirty="0">
                <a:latin typeface="Arial" panose="020B0604020202020204" pitchFamily="34" charset="0"/>
                <a:cs typeface="Arial" panose="020B0604020202020204" pitchFamily="34" charset="0"/>
              </a:rPr>
              <a:t>Comments are accessed using different keyboard screen reader commands for each presentation program.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2000" baseline="0" dirty="0">
                <a:latin typeface="Arial" panose="020B0604020202020204" pitchFamily="34" charset="0"/>
                <a:cs typeface="Arial" panose="020B0604020202020204" pitchFamily="34" charset="0"/>
              </a:rPr>
              <a:t>Comments use very small print that needs to be magnified.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20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2000" baseline="0" dirty="0">
                <a:latin typeface="Arial" panose="020B0604020202020204" pitchFamily="34" charset="0"/>
                <a:cs typeface="Arial" panose="020B0604020202020204" pitchFamily="34" charset="0"/>
              </a:rPr>
              <a:t>When exporting your slides into another type of format (e.g., PDF), the comments and notes are not accessible – either they are not exported or they are not accessed by screen readers.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9</a:t>
            </a:fld>
            <a:endParaRPr lang="en-CA" dirty="0"/>
          </a:p>
        </p:txBody>
      </p:sp>
    </p:spTree>
    <p:extLst>
      <p:ext uri="{BB962C8B-B14F-4D97-AF65-F5344CB8AC3E}">
        <p14:creationId xmlns:p14="http://schemas.microsoft.com/office/powerpoint/2010/main" val="4233940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8AAF64-AFC3-4105-B2B5-C563B3124EC5}"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pic>
        <p:nvPicPr>
          <p:cNvPr id="18" name="Picture 17">
            <a:extLst>
              <a:ext uri="{FF2B5EF4-FFF2-40B4-BE49-F238E27FC236}">
                <a16:creationId xmlns:a16="http://schemas.microsoft.com/office/drawing/2014/main" id="{8E199831-9995-40D6-99AF-96936AC08D0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1934" y="3227685"/>
            <a:ext cx="4363793" cy="4363793"/>
          </a:xfrm>
          <a:prstGeom prst="rect">
            <a:avLst/>
          </a:prstGeom>
        </p:spPr>
      </p:pic>
      <p:pic>
        <p:nvPicPr>
          <p:cNvPr id="9" name="Picture 8" descr="Government of Canada logo. &quot;Canada&quot; in black letters with a Canadian flag sitting above the final &quot;a&quot;.">
            <a:extLst>
              <a:ext uri="{FF2B5EF4-FFF2-40B4-BE49-F238E27FC236}">
                <a16:creationId xmlns:a16="http://schemas.microsoft.com/office/drawing/2014/main" id="{8535C6F2-B501-443B-D1C2-0AB189FE21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205" t="33856" r="53034" b="8761"/>
          <a:stretch/>
        </p:blipFill>
        <p:spPr>
          <a:xfrm>
            <a:off x="4504343" y="5759408"/>
            <a:ext cx="1319636" cy="422944"/>
          </a:xfrm>
          <a:prstGeom prst="rect">
            <a:avLst/>
          </a:prstGeom>
        </p:spPr>
      </p:pic>
    </p:spTree>
    <p:extLst>
      <p:ext uri="{BB962C8B-B14F-4D97-AF65-F5344CB8AC3E}">
        <p14:creationId xmlns:p14="http://schemas.microsoft.com/office/powerpoint/2010/main" val="35858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C9054-6EC5-40C9-AE60-A08E7EAA77E7}"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22711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1EC10-9B96-4698-8F19-9AFF934D0052}"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344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08E63-E965-4658-8000-A1E808DC6B7C}"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004232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D562D4-2594-4C4D-AE31-219E4129EF67}"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462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06A62-C4CE-467D-8927-45109B3FB773}"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00166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25C12-EBD8-45FA-B665-E8D713425F02}"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324681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D6B2D-67C1-44A4-BA57-54D4240AE12F}"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12221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91FB-5D51-078C-10B9-CBC4DA4D2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71A245-0CEC-DEBE-C2F7-F11C8CEA229A}"/>
              </a:ext>
            </a:extLst>
          </p:cNvPr>
          <p:cNvSpPr>
            <a:spLocks noGrp="1"/>
          </p:cNvSpPr>
          <p:nvPr>
            <p:ph type="dt" sz="half" idx="10"/>
          </p:nvPr>
        </p:nvSpPr>
        <p:spPr/>
        <p:txBody>
          <a:bodyPr/>
          <a:lstStyle/>
          <a:p>
            <a:fld id="{D37535B4-F6A2-4C78-A65C-094CB1AAD24C}" type="datetime1">
              <a:rPr lang="en-CA" smtClean="0"/>
              <a:t>2023-03-21</a:t>
            </a:fld>
            <a:endParaRPr lang="en-CA" dirty="0"/>
          </a:p>
        </p:txBody>
      </p:sp>
      <p:sp>
        <p:nvSpPr>
          <p:cNvPr id="4" name="Footer Placeholder 3">
            <a:extLst>
              <a:ext uri="{FF2B5EF4-FFF2-40B4-BE49-F238E27FC236}">
                <a16:creationId xmlns:a16="http://schemas.microsoft.com/office/drawing/2014/main" id="{B6DC8DA7-25CB-4AB6-2FB6-B447C45F741A}"/>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DA5FCA-D0A6-4CB2-1EC2-22FCB24587DD}"/>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021964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2812-9B93-E6D8-C9E9-780C77221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7E88F1-5358-E0F0-DDF0-6E8075F88732}"/>
              </a:ext>
            </a:extLst>
          </p:cNvPr>
          <p:cNvSpPr>
            <a:spLocks noGrp="1"/>
          </p:cNvSpPr>
          <p:nvPr>
            <p:ph type="dt" sz="half" idx="10"/>
          </p:nvPr>
        </p:nvSpPr>
        <p:spPr/>
        <p:txBody>
          <a:bodyPr/>
          <a:lstStyle/>
          <a:p>
            <a:fld id="{D37535B4-F6A2-4C78-A65C-094CB1AAD24C}" type="datetime1">
              <a:rPr lang="en-CA" smtClean="0"/>
              <a:t>2023-03-21</a:t>
            </a:fld>
            <a:endParaRPr lang="en-CA" dirty="0"/>
          </a:p>
        </p:txBody>
      </p:sp>
      <p:sp>
        <p:nvSpPr>
          <p:cNvPr id="4" name="Footer Placeholder 3">
            <a:extLst>
              <a:ext uri="{FF2B5EF4-FFF2-40B4-BE49-F238E27FC236}">
                <a16:creationId xmlns:a16="http://schemas.microsoft.com/office/drawing/2014/main" id="{875D093A-30D7-E265-B693-3193C0A7D44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6C12FB7-BCA6-F554-3090-0B63C9E4DA31}"/>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47016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AAD1-3807-0EE4-5238-131AD7027C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7BF2F1-7C0F-A113-D2D2-AA7519E6DAC1}"/>
              </a:ext>
            </a:extLst>
          </p:cNvPr>
          <p:cNvSpPr>
            <a:spLocks noGrp="1"/>
          </p:cNvSpPr>
          <p:nvPr>
            <p:ph type="dt" sz="half" idx="10"/>
          </p:nvPr>
        </p:nvSpPr>
        <p:spPr/>
        <p:txBody>
          <a:bodyPr/>
          <a:lstStyle/>
          <a:p>
            <a:fld id="{D37535B4-F6A2-4C78-A65C-094CB1AAD24C}" type="datetime1">
              <a:rPr lang="en-CA" smtClean="0"/>
              <a:t>2023-03-21</a:t>
            </a:fld>
            <a:endParaRPr lang="en-CA" dirty="0"/>
          </a:p>
        </p:txBody>
      </p:sp>
      <p:sp>
        <p:nvSpPr>
          <p:cNvPr id="4" name="Footer Placeholder 3">
            <a:extLst>
              <a:ext uri="{FF2B5EF4-FFF2-40B4-BE49-F238E27FC236}">
                <a16:creationId xmlns:a16="http://schemas.microsoft.com/office/drawing/2014/main" id="{A54396B0-80C6-C118-76A3-B84D7D18134D}"/>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5F8D2028-35BE-3773-FE1C-A52AAE17B279}"/>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27390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F459820-76AA-46A7-8687-EFCA7AD01F20}"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73001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04EA5E-DE4A-4416-9943-40CB8F4E4E31}" type="datetime1">
              <a:rPr lang="en-CA" smtClean="0"/>
              <a:t>2023-03-21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42365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2781B-271E-4B62-85B1-E25062A9F9DA}" type="datetime1">
              <a:rPr lang="en-CA" smtClean="0"/>
              <a:t>2023-03-21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50432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84DA0C-2C25-4A7C-B6AA-9F2025B2772A}" type="datetime1">
              <a:rPr lang="en-CA" smtClean="0"/>
              <a:t>2023-03-21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51816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0756D3-A273-47E7-A4DA-E4F21ED57F8B}" type="datetime1">
              <a:rPr lang="en-CA" smtClean="0"/>
              <a:t>2023-03-21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92254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F1260-6C28-43AB-9912-9606E6DAB530}" type="datetime1">
              <a:rPr lang="en-CA" smtClean="0"/>
              <a:t>2023-03-21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7153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CAF9B-A782-46AA-80B7-5DEB834CFE5B}" type="datetime1">
              <a:rPr lang="en-CA" smtClean="0"/>
              <a:t>2023-03-21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68621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2E76DB-79AB-4919-A106-FF26DA370CF2}" type="datetime1">
              <a:rPr lang="en-CA" smtClean="0"/>
              <a:t>2023-03-21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2015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535B4-F6A2-4C78-A65C-094CB1AAD24C}" type="datetime1">
              <a:rPr lang="en-CA" smtClean="0"/>
              <a:t>2023-03-21</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04349D-B87A-48FD-A359-6A04BC4FB981}" type="slidenum">
              <a:rPr lang="en-CA" smtClean="0"/>
              <a:t>‹#›</a:t>
            </a:fld>
            <a:endParaRPr lang="en-CA" dirty="0"/>
          </a:p>
        </p:txBody>
      </p:sp>
    </p:spTree>
    <p:extLst>
      <p:ext uri="{BB962C8B-B14F-4D97-AF65-F5344CB8AC3E}">
        <p14:creationId xmlns:p14="http://schemas.microsoft.com/office/powerpoint/2010/main" val="36531964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3.org/WAI/teach-advocate/accessible-presentations/" TargetMode="External"/><Relationship Id="rId7" Type="http://schemas.openxmlformats.org/officeDocument/2006/relationships/hyperlink" Target="https://support.google.com/docs/answer/6199477?hl=e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support.apple.com/en-us/HT210563" TargetMode="External"/><Relationship Id="rId5" Type="http://schemas.openxmlformats.org/officeDocument/2006/relationships/hyperlink" Target="https://support.microsoft.com/en-us/office/make-your-powerpoint-presentations-accessible-to-people-with-disabilities-6f7772b2-2f33-4bd2-8ca7-dae3b2b3ef25" TargetMode="External"/><Relationship Id="rId4" Type="http://schemas.openxmlformats.org/officeDocument/2006/relationships/hyperlink" Target="https://webaim.org/techniques/powerpoin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opentextbc.ca/presentertoolkit/chapter/presenting-practic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americananthro.org/VirtualPresentations?navItemNumber=2589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D27B-9CEB-451C-A68A-33F8391C7B59}"/>
              </a:ext>
            </a:extLst>
          </p:cNvPr>
          <p:cNvSpPr>
            <a:spLocks noGrp="1"/>
          </p:cNvSpPr>
          <p:nvPr>
            <p:ph type="ctrTitle"/>
          </p:nvPr>
        </p:nvSpPr>
        <p:spPr/>
        <p:txBody>
          <a:bodyPr/>
          <a:lstStyle/>
          <a:p>
            <a:r>
              <a:rPr lang="en-CA" dirty="0"/>
              <a:t>Creating Accessible Presentations: Features and Tools</a:t>
            </a:r>
          </a:p>
        </p:txBody>
      </p:sp>
      <p:sp>
        <p:nvSpPr>
          <p:cNvPr id="3" name="Subtitle 2">
            <a:extLst>
              <a:ext uri="{FF2B5EF4-FFF2-40B4-BE49-F238E27FC236}">
                <a16:creationId xmlns:a16="http://schemas.microsoft.com/office/drawing/2014/main" id="{A02DAC6E-F952-4C92-9CAE-B0C6A87A72D4}"/>
              </a:ext>
            </a:extLst>
          </p:cNvPr>
          <p:cNvSpPr>
            <a:spLocks noGrp="1"/>
          </p:cNvSpPr>
          <p:nvPr>
            <p:ph type="subTitle" idx="1"/>
          </p:nvPr>
        </p:nvSpPr>
        <p:spPr>
          <a:xfrm>
            <a:off x="3158836" y="4050833"/>
            <a:ext cx="6115167" cy="1240695"/>
          </a:xfrm>
        </p:spPr>
        <p:txBody>
          <a:bodyPr>
            <a:noAutofit/>
          </a:bodyPr>
          <a:lstStyle/>
          <a:p>
            <a:r>
              <a:rPr lang="en-CA" sz="2000" dirty="0">
                <a:solidFill>
                  <a:schemeClr val="tx1"/>
                </a:solidFill>
              </a:rPr>
              <a:t>March 23, 2023</a:t>
            </a:r>
          </a:p>
          <a:p>
            <a:r>
              <a:rPr lang="en-CA" sz="2000" dirty="0">
                <a:solidFill>
                  <a:schemeClr val="tx1"/>
                </a:solidFill>
              </a:rPr>
              <a:t>Megan Sellmer, Melody Shih, and Tobe Duggan</a:t>
            </a:r>
          </a:p>
        </p:txBody>
      </p:sp>
    </p:spTree>
    <p:extLst>
      <p:ext uri="{BB962C8B-B14F-4D97-AF65-F5344CB8AC3E}">
        <p14:creationId xmlns:p14="http://schemas.microsoft.com/office/powerpoint/2010/main" val="264158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3849-C46F-9FD9-1CF8-AA875C65FDE1}"/>
              </a:ext>
            </a:extLst>
          </p:cNvPr>
          <p:cNvSpPr>
            <a:spLocks noGrp="1"/>
          </p:cNvSpPr>
          <p:nvPr>
            <p:ph type="title"/>
          </p:nvPr>
        </p:nvSpPr>
        <p:spPr/>
        <p:txBody>
          <a:bodyPr/>
          <a:lstStyle/>
          <a:p>
            <a:r>
              <a:rPr lang="en-CA" dirty="0"/>
              <a:t>Accessible Handouts</a:t>
            </a:r>
          </a:p>
        </p:txBody>
      </p:sp>
      <p:sp>
        <p:nvSpPr>
          <p:cNvPr id="3" name="Content Placeholder 2">
            <a:extLst>
              <a:ext uri="{FF2B5EF4-FFF2-40B4-BE49-F238E27FC236}">
                <a16:creationId xmlns:a16="http://schemas.microsoft.com/office/drawing/2014/main" id="{67DDB499-0DD4-6E9D-114F-B3E3C25BB039}"/>
              </a:ext>
            </a:extLst>
          </p:cNvPr>
          <p:cNvSpPr>
            <a:spLocks noGrp="1"/>
          </p:cNvSpPr>
          <p:nvPr>
            <p:ph idx="1"/>
          </p:nvPr>
        </p:nvSpPr>
        <p:spPr>
          <a:xfrm>
            <a:off x="677334" y="1930401"/>
            <a:ext cx="8596668" cy="4318000"/>
          </a:xfrm>
        </p:spPr>
        <p:txBody>
          <a:bodyPr>
            <a:normAutofit/>
          </a:bodyPr>
          <a:lstStyle/>
          <a:p>
            <a:pPr>
              <a:spcAft>
                <a:spcPts val="600"/>
              </a:spcAft>
            </a:pPr>
            <a:r>
              <a:rPr lang="en-CA" sz="2800" dirty="0"/>
              <a:t>Create accessible handouts for your presentation. </a:t>
            </a:r>
          </a:p>
          <a:p>
            <a:pPr lvl="1">
              <a:spcAft>
                <a:spcPts val="600"/>
              </a:spcAft>
            </a:pPr>
            <a:r>
              <a:rPr lang="en-CA" sz="2600" dirty="0"/>
              <a:t>Options include: HTML, PDF, DOC, and PPT</a:t>
            </a:r>
          </a:p>
          <a:p>
            <a:pPr>
              <a:spcAft>
                <a:spcPts val="600"/>
              </a:spcAft>
            </a:pPr>
            <a:r>
              <a:rPr lang="en-CA" sz="2800" dirty="0"/>
              <a:t>Unless properly marked up, PDFs are not accessible.</a:t>
            </a:r>
          </a:p>
          <a:p>
            <a:pPr lvl="1">
              <a:spcAft>
                <a:spcPts val="600"/>
              </a:spcAft>
            </a:pPr>
            <a:r>
              <a:rPr lang="en-CA" sz="2600" dirty="0"/>
              <a:t>When I created the PDF version of this presentation, the reading order was improperly organized, and the items were improperly tagged. </a:t>
            </a:r>
          </a:p>
        </p:txBody>
      </p:sp>
      <p:sp>
        <p:nvSpPr>
          <p:cNvPr id="4" name="Slide Number Placeholder 3">
            <a:extLst>
              <a:ext uri="{FF2B5EF4-FFF2-40B4-BE49-F238E27FC236}">
                <a16:creationId xmlns:a16="http://schemas.microsoft.com/office/drawing/2014/main" id="{3BFE1DE5-A905-1533-B82B-62277998FD1A}"/>
              </a:ext>
            </a:extLst>
          </p:cNvPr>
          <p:cNvSpPr>
            <a:spLocks noGrp="1"/>
          </p:cNvSpPr>
          <p:nvPr>
            <p:ph type="sldNum" sz="quarter" idx="12"/>
          </p:nvPr>
        </p:nvSpPr>
        <p:spPr/>
        <p:txBody>
          <a:bodyPr/>
          <a:lstStyle/>
          <a:p>
            <a:fld id="{5B04349D-B87A-48FD-A359-6A04BC4FB981}" type="slidenum">
              <a:rPr lang="en-CA" smtClean="0"/>
              <a:t>10</a:t>
            </a:fld>
            <a:endParaRPr lang="en-CA" dirty="0"/>
          </a:p>
        </p:txBody>
      </p:sp>
    </p:spTree>
    <p:extLst>
      <p:ext uri="{BB962C8B-B14F-4D97-AF65-F5344CB8AC3E}">
        <p14:creationId xmlns:p14="http://schemas.microsoft.com/office/powerpoint/2010/main" val="155405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40A90-48EF-4884-06A6-50EC086A01EF}"/>
              </a:ext>
            </a:extLst>
          </p:cNvPr>
          <p:cNvSpPr>
            <a:spLocks noGrp="1"/>
          </p:cNvSpPr>
          <p:nvPr>
            <p:ph type="title"/>
          </p:nvPr>
        </p:nvSpPr>
        <p:spPr/>
        <p:txBody>
          <a:bodyPr/>
          <a:lstStyle/>
          <a:p>
            <a:r>
              <a:rPr lang="en-CA" dirty="0"/>
              <a:t>Creating an HTML Version of Your Slides</a:t>
            </a:r>
          </a:p>
        </p:txBody>
      </p:sp>
      <p:sp>
        <p:nvSpPr>
          <p:cNvPr id="3" name="Content Placeholder 2">
            <a:extLst>
              <a:ext uri="{FF2B5EF4-FFF2-40B4-BE49-F238E27FC236}">
                <a16:creationId xmlns:a16="http://schemas.microsoft.com/office/drawing/2014/main" id="{25CF5FB1-9C7C-FEBD-FDA4-1DA404CB9629}"/>
              </a:ext>
            </a:extLst>
          </p:cNvPr>
          <p:cNvSpPr>
            <a:spLocks noGrp="1"/>
          </p:cNvSpPr>
          <p:nvPr>
            <p:ph idx="1"/>
          </p:nvPr>
        </p:nvSpPr>
        <p:spPr>
          <a:xfrm>
            <a:off x="677334" y="1930400"/>
            <a:ext cx="8596668" cy="4656667"/>
          </a:xfrm>
        </p:spPr>
        <p:txBody>
          <a:bodyPr>
            <a:normAutofit fontScale="62500" lnSpcReduction="20000"/>
          </a:bodyPr>
          <a:lstStyle/>
          <a:p>
            <a:pPr>
              <a:lnSpc>
                <a:spcPct val="120000"/>
              </a:lnSpc>
              <a:spcAft>
                <a:spcPts val="600"/>
              </a:spcAft>
            </a:pPr>
            <a:r>
              <a:rPr lang="en-CA" sz="3800" dirty="0"/>
              <a:t>You cannot create an HTML document directly from PowerPoint. </a:t>
            </a:r>
          </a:p>
          <a:p>
            <a:pPr lvl="1">
              <a:lnSpc>
                <a:spcPct val="120000"/>
              </a:lnSpc>
              <a:spcAft>
                <a:spcPts val="600"/>
              </a:spcAft>
            </a:pPr>
            <a:r>
              <a:rPr lang="en-CA" sz="3200" dirty="0"/>
              <a:t>Export the presentation in Rich Text Format (RTF) and open it in your preferred Word Processor (reformatting may be required).</a:t>
            </a:r>
          </a:p>
          <a:p>
            <a:pPr lvl="1">
              <a:lnSpc>
                <a:spcPct val="120000"/>
              </a:lnSpc>
              <a:spcAft>
                <a:spcPts val="600"/>
              </a:spcAft>
            </a:pPr>
            <a:r>
              <a:rPr lang="en-CA" sz="3200" dirty="0"/>
              <a:t>Save as “Web Page” or HTML option. </a:t>
            </a:r>
          </a:p>
          <a:p>
            <a:pPr>
              <a:lnSpc>
                <a:spcPct val="120000"/>
              </a:lnSpc>
              <a:spcAft>
                <a:spcPts val="600"/>
              </a:spcAft>
            </a:pPr>
            <a:r>
              <a:rPr lang="en-CA" sz="3800" dirty="0"/>
              <a:t>In Google Slides, you can publish your slides to the web. </a:t>
            </a:r>
          </a:p>
          <a:p>
            <a:pPr lvl="1">
              <a:lnSpc>
                <a:spcPct val="120000"/>
              </a:lnSpc>
              <a:spcAft>
                <a:spcPts val="600"/>
              </a:spcAft>
            </a:pPr>
            <a:r>
              <a:rPr lang="en-CA" sz="3200" dirty="0"/>
              <a:t>Select “File” &gt; “Share” &gt; “Publish to the Web” &gt; ”Embed Link”</a:t>
            </a:r>
          </a:p>
          <a:p>
            <a:pPr>
              <a:lnSpc>
                <a:spcPct val="120000"/>
              </a:lnSpc>
              <a:spcAft>
                <a:spcPts val="600"/>
              </a:spcAft>
            </a:pPr>
            <a:r>
              <a:rPr lang="en-CA" sz="3800" dirty="0"/>
              <a:t>In Keynote, you can export your slides as HTML.</a:t>
            </a:r>
          </a:p>
          <a:p>
            <a:pPr lvl="1">
              <a:lnSpc>
                <a:spcPct val="120000"/>
              </a:lnSpc>
              <a:spcAft>
                <a:spcPts val="600"/>
              </a:spcAft>
            </a:pPr>
            <a:r>
              <a:rPr lang="en-CA" sz="3200" dirty="0"/>
              <a:t>Select “File” &gt; “Export To” &gt; “HTML” &gt; click on ”Next” &gt; “Save” </a:t>
            </a:r>
          </a:p>
          <a:p>
            <a:pPr lvl="1">
              <a:lnSpc>
                <a:spcPct val="120000"/>
              </a:lnSpc>
              <a:spcAft>
                <a:spcPts val="600"/>
              </a:spcAft>
            </a:pPr>
            <a:endParaRPr lang="en-CA" dirty="0"/>
          </a:p>
          <a:p>
            <a:pPr lvl="1">
              <a:lnSpc>
                <a:spcPct val="120000"/>
              </a:lnSpc>
              <a:spcAft>
                <a:spcPts val="600"/>
              </a:spcAft>
            </a:pPr>
            <a:endParaRPr lang="en-CA" dirty="0"/>
          </a:p>
        </p:txBody>
      </p:sp>
      <p:sp>
        <p:nvSpPr>
          <p:cNvPr id="4" name="Slide Number Placeholder 3">
            <a:extLst>
              <a:ext uri="{FF2B5EF4-FFF2-40B4-BE49-F238E27FC236}">
                <a16:creationId xmlns:a16="http://schemas.microsoft.com/office/drawing/2014/main" id="{A2CF7C74-0B03-374E-CC7C-AA5288439E10}"/>
              </a:ext>
            </a:extLst>
          </p:cNvPr>
          <p:cNvSpPr>
            <a:spLocks noGrp="1"/>
          </p:cNvSpPr>
          <p:nvPr>
            <p:ph type="sldNum" sz="quarter" idx="12"/>
          </p:nvPr>
        </p:nvSpPr>
        <p:spPr/>
        <p:txBody>
          <a:bodyPr/>
          <a:lstStyle/>
          <a:p>
            <a:fld id="{5B04349D-B87A-48FD-A359-6A04BC4FB981}" type="slidenum">
              <a:rPr lang="en-CA" smtClean="0"/>
              <a:t>11</a:t>
            </a:fld>
            <a:endParaRPr lang="en-CA" dirty="0"/>
          </a:p>
        </p:txBody>
      </p:sp>
    </p:spTree>
    <p:extLst>
      <p:ext uri="{BB962C8B-B14F-4D97-AF65-F5344CB8AC3E}">
        <p14:creationId xmlns:p14="http://schemas.microsoft.com/office/powerpoint/2010/main" val="2428040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068-5038-D666-51A0-3897EB2FDD07}"/>
              </a:ext>
            </a:extLst>
          </p:cNvPr>
          <p:cNvSpPr>
            <a:spLocks noGrp="1"/>
          </p:cNvSpPr>
          <p:nvPr>
            <p:ph type="title"/>
          </p:nvPr>
        </p:nvSpPr>
        <p:spPr/>
        <p:txBody>
          <a:bodyPr/>
          <a:lstStyle/>
          <a:p>
            <a:r>
              <a:rPr lang="en-CA" dirty="0"/>
              <a:t>PowerPoint Accessibility Checker</a:t>
            </a:r>
          </a:p>
        </p:txBody>
      </p:sp>
      <p:sp>
        <p:nvSpPr>
          <p:cNvPr id="3" name="Content Placeholder 2">
            <a:extLst>
              <a:ext uri="{FF2B5EF4-FFF2-40B4-BE49-F238E27FC236}">
                <a16:creationId xmlns:a16="http://schemas.microsoft.com/office/drawing/2014/main" id="{D1284693-43A2-C812-CD12-EB52B3451731}"/>
              </a:ext>
            </a:extLst>
          </p:cNvPr>
          <p:cNvSpPr>
            <a:spLocks noGrp="1"/>
          </p:cNvSpPr>
          <p:nvPr>
            <p:ph idx="1"/>
          </p:nvPr>
        </p:nvSpPr>
        <p:spPr>
          <a:xfrm>
            <a:off x="677334" y="1930400"/>
            <a:ext cx="8596668" cy="4724400"/>
          </a:xfrm>
        </p:spPr>
        <p:txBody>
          <a:bodyPr>
            <a:normAutofit fontScale="92500"/>
          </a:bodyPr>
          <a:lstStyle/>
          <a:p>
            <a:pPr>
              <a:lnSpc>
                <a:spcPct val="110000"/>
              </a:lnSpc>
              <a:spcAft>
                <a:spcPts val="600"/>
              </a:spcAft>
            </a:pPr>
            <a:r>
              <a:rPr lang="en-CA" sz="2800" dirty="0"/>
              <a:t>PowerPoint provides an Accessibility Checker for your presentation. </a:t>
            </a:r>
          </a:p>
          <a:p>
            <a:pPr lvl="1">
              <a:lnSpc>
                <a:spcPct val="110000"/>
              </a:lnSpc>
              <a:spcAft>
                <a:spcPts val="600"/>
              </a:spcAft>
            </a:pPr>
            <a:r>
              <a:rPr lang="en-CA" sz="2400" dirty="0"/>
              <a:t>Click “Review” in the toolbar and select “Check Accessibility.”</a:t>
            </a:r>
          </a:p>
          <a:p>
            <a:pPr lvl="1">
              <a:lnSpc>
                <a:spcPct val="110000"/>
              </a:lnSpc>
              <a:spcAft>
                <a:spcPts val="600"/>
              </a:spcAft>
            </a:pPr>
            <a:r>
              <a:rPr lang="en-CA" sz="2400" dirty="0"/>
              <a:t>The Accessibility Checker does not catch everything. </a:t>
            </a:r>
          </a:p>
          <a:p>
            <a:pPr>
              <a:lnSpc>
                <a:spcPct val="110000"/>
              </a:lnSpc>
              <a:spcAft>
                <a:spcPts val="600"/>
              </a:spcAft>
            </a:pPr>
            <a:r>
              <a:rPr lang="en-CA" sz="2800" dirty="0"/>
              <a:t>What it checks for:</a:t>
            </a:r>
          </a:p>
          <a:p>
            <a:pPr lvl="1">
              <a:lnSpc>
                <a:spcPct val="110000"/>
              </a:lnSpc>
              <a:spcAft>
                <a:spcPts val="600"/>
              </a:spcAft>
            </a:pPr>
            <a:r>
              <a:rPr lang="en-CA" sz="2400" dirty="0"/>
              <a:t>Errors</a:t>
            </a:r>
          </a:p>
          <a:p>
            <a:pPr lvl="1">
              <a:lnSpc>
                <a:spcPct val="110000"/>
              </a:lnSpc>
              <a:spcAft>
                <a:spcPts val="600"/>
              </a:spcAft>
            </a:pPr>
            <a:r>
              <a:rPr lang="en-CA" sz="2400" dirty="0"/>
              <a:t>Warnings</a:t>
            </a:r>
          </a:p>
          <a:p>
            <a:pPr lvl="1">
              <a:lnSpc>
                <a:spcPct val="110000"/>
              </a:lnSpc>
              <a:spcAft>
                <a:spcPts val="600"/>
              </a:spcAft>
            </a:pPr>
            <a:r>
              <a:rPr lang="en-CA" sz="2400" dirty="0"/>
              <a:t>Tips</a:t>
            </a:r>
          </a:p>
        </p:txBody>
      </p:sp>
      <p:sp>
        <p:nvSpPr>
          <p:cNvPr id="4" name="Slide Number Placeholder 3">
            <a:extLst>
              <a:ext uri="{FF2B5EF4-FFF2-40B4-BE49-F238E27FC236}">
                <a16:creationId xmlns:a16="http://schemas.microsoft.com/office/drawing/2014/main" id="{B67C85CB-A88C-A941-F72D-C51FCF2F3B11}"/>
              </a:ext>
            </a:extLst>
          </p:cNvPr>
          <p:cNvSpPr>
            <a:spLocks noGrp="1"/>
          </p:cNvSpPr>
          <p:nvPr>
            <p:ph type="sldNum" sz="quarter" idx="12"/>
          </p:nvPr>
        </p:nvSpPr>
        <p:spPr/>
        <p:txBody>
          <a:bodyPr/>
          <a:lstStyle/>
          <a:p>
            <a:fld id="{5B04349D-B87A-48FD-A359-6A04BC4FB981}" type="slidenum">
              <a:rPr lang="en-CA" smtClean="0"/>
              <a:t>12</a:t>
            </a:fld>
            <a:endParaRPr lang="en-CA" dirty="0"/>
          </a:p>
        </p:txBody>
      </p:sp>
    </p:spTree>
    <p:extLst>
      <p:ext uri="{BB962C8B-B14F-4D97-AF65-F5344CB8AC3E}">
        <p14:creationId xmlns:p14="http://schemas.microsoft.com/office/powerpoint/2010/main" val="251642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57C4B-0EFA-BC51-FA2E-35151B60B42B}"/>
              </a:ext>
            </a:extLst>
          </p:cNvPr>
          <p:cNvSpPr>
            <a:spLocks noGrp="1"/>
          </p:cNvSpPr>
          <p:nvPr>
            <p:ph type="title"/>
          </p:nvPr>
        </p:nvSpPr>
        <p:spPr/>
        <p:txBody>
          <a:bodyPr/>
          <a:lstStyle/>
          <a:p>
            <a:r>
              <a:rPr lang="en-CA" dirty="0"/>
              <a:t>Slide Reading Order</a:t>
            </a:r>
          </a:p>
        </p:txBody>
      </p:sp>
      <p:sp>
        <p:nvSpPr>
          <p:cNvPr id="3" name="Content Placeholder 2">
            <a:extLst>
              <a:ext uri="{FF2B5EF4-FFF2-40B4-BE49-F238E27FC236}">
                <a16:creationId xmlns:a16="http://schemas.microsoft.com/office/drawing/2014/main" id="{40C86FD6-1994-945B-4E67-94F06CC9D0FB}"/>
              </a:ext>
            </a:extLst>
          </p:cNvPr>
          <p:cNvSpPr>
            <a:spLocks noGrp="1"/>
          </p:cNvSpPr>
          <p:nvPr>
            <p:ph sz="half" idx="1"/>
          </p:nvPr>
        </p:nvSpPr>
        <p:spPr>
          <a:xfrm>
            <a:off x="677334" y="1930400"/>
            <a:ext cx="4184035" cy="4110961"/>
          </a:xfrm>
        </p:spPr>
        <p:txBody>
          <a:bodyPr>
            <a:normAutofit/>
          </a:bodyPr>
          <a:lstStyle/>
          <a:p>
            <a:pPr>
              <a:spcAft>
                <a:spcPts val="600"/>
              </a:spcAft>
            </a:pPr>
            <a:r>
              <a:rPr lang="en-CA" sz="2600" dirty="0"/>
              <a:t>Each element of a slide is one item.</a:t>
            </a:r>
          </a:p>
          <a:p>
            <a:pPr>
              <a:spcAft>
                <a:spcPts val="600"/>
              </a:spcAft>
            </a:pPr>
            <a:r>
              <a:rPr lang="en-CA" sz="2600" dirty="0"/>
              <a:t>The items are organized into a specific reading order.  </a:t>
            </a:r>
          </a:p>
          <a:p>
            <a:pPr>
              <a:spcAft>
                <a:spcPts val="600"/>
              </a:spcAft>
            </a:pPr>
            <a:r>
              <a:rPr lang="en-CA" sz="2600" dirty="0"/>
              <a:t>As you edit a slide, the reading order can change. </a:t>
            </a:r>
          </a:p>
        </p:txBody>
      </p:sp>
      <p:sp>
        <p:nvSpPr>
          <p:cNvPr id="10" name="TextBox 9">
            <a:extLst>
              <a:ext uri="{FF2B5EF4-FFF2-40B4-BE49-F238E27FC236}">
                <a16:creationId xmlns:a16="http://schemas.microsoft.com/office/drawing/2014/main" id="{A88C7271-29F5-3D6A-920B-E4B0401BABB3}"/>
              </a:ext>
            </a:extLst>
          </p:cNvPr>
          <p:cNvSpPr txBox="1"/>
          <p:nvPr/>
        </p:nvSpPr>
        <p:spPr>
          <a:xfrm>
            <a:off x="5348231" y="5127793"/>
            <a:ext cx="3964803" cy="430887"/>
          </a:xfrm>
          <a:prstGeom prst="rect">
            <a:avLst/>
          </a:prstGeom>
          <a:noFill/>
        </p:spPr>
        <p:txBody>
          <a:bodyPr wrap="square" rtlCol="0">
            <a:spAutoFit/>
          </a:bodyPr>
          <a:lstStyle/>
          <a:p>
            <a:r>
              <a:rPr lang="en-CA" sz="2200" dirty="0"/>
              <a:t>The reading order of this slide.</a:t>
            </a:r>
          </a:p>
        </p:txBody>
      </p:sp>
      <p:sp>
        <p:nvSpPr>
          <p:cNvPr id="4" name="Slide Number Placeholder 3">
            <a:extLst>
              <a:ext uri="{FF2B5EF4-FFF2-40B4-BE49-F238E27FC236}">
                <a16:creationId xmlns:a16="http://schemas.microsoft.com/office/drawing/2014/main" id="{9A3187A0-94B1-F4C0-002D-DB74C488472B}"/>
              </a:ext>
            </a:extLst>
          </p:cNvPr>
          <p:cNvSpPr>
            <a:spLocks noGrp="1"/>
          </p:cNvSpPr>
          <p:nvPr>
            <p:ph type="sldNum" sz="quarter" idx="12"/>
          </p:nvPr>
        </p:nvSpPr>
        <p:spPr/>
        <p:txBody>
          <a:bodyPr/>
          <a:lstStyle/>
          <a:p>
            <a:fld id="{5B04349D-B87A-48FD-A359-6A04BC4FB981}" type="slidenum">
              <a:rPr lang="en-CA" smtClean="0"/>
              <a:t>13</a:t>
            </a:fld>
            <a:endParaRPr lang="en-CA" dirty="0"/>
          </a:p>
        </p:txBody>
      </p:sp>
      <p:pic>
        <p:nvPicPr>
          <p:cNvPr id="20" name="Content Placeholder 19" descr="The PowerPoint selection pane shows the reading order of the slide items. There are two items &quot;Show All&quot; and &quot;Hide All.&quot; Below the buttons is a list of items, organized from bottom to top (the reading order of the slide) they are:&#10;Title 1&#10;Content Placeholder 2&#10;Content Placeholder 15&#10;TextBox 9&#10;Slide Number Placeholder 3&#10;&#10;Each item has an eye icon to the right of it. ">
            <a:extLst>
              <a:ext uri="{FF2B5EF4-FFF2-40B4-BE49-F238E27FC236}">
                <a16:creationId xmlns:a16="http://schemas.microsoft.com/office/drawing/2014/main" id="{AC05DA98-C09F-E3CD-F449-D8229674FA4A}"/>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1060" t="1231" r="547" b="-1280"/>
          <a:stretch/>
        </p:blipFill>
        <p:spPr>
          <a:xfrm>
            <a:off x="5168033" y="1930400"/>
            <a:ext cx="4325200" cy="3145600"/>
          </a:xfrm>
        </p:spPr>
      </p:pic>
    </p:spTree>
    <p:extLst>
      <p:ext uri="{BB962C8B-B14F-4D97-AF65-F5344CB8AC3E}">
        <p14:creationId xmlns:p14="http://schemas.microsoft.com/office/powerpoint/2010/main" val="1048990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1399A-D06D-738D-C500-3254566403BB}"/>
              </a:ext>
            </a:extLst>
          </p:cNvPr>
          <p:cNvSpPr>
            <a:spLocks noGrp="1"/>
          </p:cNvSpPr>
          <p:nvPr>
            <p:ph type="title"/>
          </p:nvPr>
        </p:nvSpPr>
        <p:spPr/>
        <p:txBody>
          <a:bodyPr/>
          <a:lstStyle/>
          <a:p>
            <a:r>
              <a:rPr lang="en-CA" dirty="0"/>
              <a:t>How to Edit the Slide Reading Order</a:t>
            </a:r>
          </a:p>
        </p:txBody>
      </p:sp>
      <p:sp>
        <p:nvSpPr>
          <p:cNvPr id="3" name="Content Placeholder 2">
            <a:extLst>
              <a:ext uri="{FF2B5EF4-FFF2-40B4-BE49-F238E27FC236}">
                <a16:creationId xmlns:a16="http://schemas.microsoft.com/office/drawing/2014/main" id="{B1465185-E65E-5901-2115-8ED1637334AA}"/>
              </a:ext>
            </a:extLst>
          </p:cNvPr>
          <p:cNvSpPr>
            <a:spLocks noGrp="1"/>
          </p:cNvSpPr>
          <p:nvPr>
            <p:ph idx="1"/>
          </p:nvPr>
        </p:nvSpPr>
        <p:spPr>
          <a:xfrm>
            <a:off x="677334" y="1930400"/>
            <a:ext cx="8596668" cy="4476087"/>
          </a:xfrm>
        </p:spPr>
        <p:txBody>
          <a:bodyPr>
            <a:normAutofit fontScale="92500" lnSpcReduction="10000"/>
          </a:bodyPr>
          <a:lstStyle/>
          <a:p>
            <a:pPr>
              <a:lnSpc>
                <a:spcPct val="110000"/>
              </a:lnSpc>
              <a:spcAft>
                <a:spcPts val="600"/>
              </a:spcAft>
            </a:pPr>
            <a:r>
              <a:rPr lang="en-CA" sz="2800" dirty="0"/>
              <a:t>In PowerPoint:</a:t>
            </a:r>
          </a:p>
          <a:p>
            <a:pPr lvl="1">
              <a:lnSpc>
                <a:spcPct val="110000"/>
              </a:lnSpc>
              <a:spcAft>
                <a:spcPts val="600"/>
              </a:spcAft>
            </a:pPr>
            <a:r>
              <a:rPr lang="en-CA" sz="2400" dirty="0"/>
              <a:t>From the ”Home” toolbar, click on “Drawing” &gt; “Arrange” &gt; “Selection Pane.”</a:t>
            </a:r>
          </a:p>
          <a:p>
            <a:pPr>
              <a:lnSpc>
                <a:spcPct val="110000"/>
              </a:lnSpc>
              <a:spcAft>
                <a:spcPts val="600"/>
              </a:spcAft>
            </a:pPr>
            <a:r>
              <a:rPr lang="en-CA" sz="2800" dirty="0"/>
              <a:t>In Google Slides</a:t>
            </a:r>
          </a:p>
          <a:p>
            <a:pPr lvl="1">
              <a:lnSpc>
                <a:spcPct val="110000"/>
              </a:lnSpc>
              <a:spcAft>
                <a:spcPts val="600"/>
              </a:spcAft>
            </a:pPr>
            <a:r>
              <a:rPr lang="en-CA" sz="2400" dirty="0"/>
              <a:t>Select an item and choose &gt; “Arrange” &gt; “Order” &gt; an option (e.g., “Bring to front”).</a:t>
            </a:r>
          </a:p>
          <a:p>
            <a:pPr>
              <a:lnSpc>
                <a:spcPct val="110000"/>
              </a:lnSpc>
              <a:spcAft>
                <a:spcPts val="600"/>
              </a:spcAft>
            </a:pPr>
            <a:r>
              <a:rPr lang="en-CA" sz="2800" dirty="0"/>
              <a:t>In Keynote:</a:t>
            </a:r>
          </a:p>
          <a:p>
            <a:pPr lvl="1">
              <a:lnSpc>
                <a:spcPct val="110000"/>
              </a:lnSpc>
              <a:spcAft>
                <a:spcPts val="600"/>
              </a:spcAft>
            </a:pPr>
            <a:r>
              <a:rPr lang="en-CA" sz="2400" dirty="0"/>
              <a:t>Click on “Arrange” in the top menu or right side toolbar &gt; choose an option (e.g. send backwards). </a:t>
            </a:r>
          </a:p>
        </p:txBody>
      </p:sp>
      <p:sp>
        <p:nvSpPr>
          <p:cNvPr id="4" name="Slide Number Placeholder 3">
            <a:extLst>
              <a:ext uri="{FF2B5EF4-FFF2-40B4-BE49-F238E27FC236}">
                <a16:creationId xmlns:a16="http://schemas.microsoft.com/office/drawing/2014/main" id="{1F38A3A0-9112-E729-CED3-43499B270BED}"/>
              </a:ext>
            </a:extLst>
          </p:cNvPr>
          <p:cNvSpPr>
            <a:spLocks noGrp="1"/>
          </p:cNvSpPr>
          <p:nvPr>
            <p:ph type="sldNum" sz="quarter" idx="12"/>
          </p:nvPr>
        </p:nvSpPr>
        <p:spPr/>
        <p:txBody>
          <a:bodyPr/>
          <a:lstStyle/>
          <a:p>
            <a:fld id="{5B04349D-B87A-48FD-A359-6A04BC4FB981}" type="slidenum">
              <a:rPr lang="en-CA" smtClean="0"/>
              <a:t>14</a:t>
            </a:fld>
            <a:endParaRPr lang="en-CA" dirty="0"/>
          </a:p>
        </p:txBody>
      </p:sp>
    </p:spTree>
    <p:extLst>
      <p:ext uri="{BB962C8B-B14F-4D97-AF65-F5344CB8AC3E}">
        <p14:creationId xmlns:p14="http://schemas.microsoft.com/office/powerpoint/2010/main" val="4080785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C1B9-ED57-6F0A-B0D5-E0EF8FC43DBE}"/>
              </a:ext>
            </a:extLst>
          </p:cNvPr>
          <p:cNvSpPr>
            <a:spLocks noGrp="1"/>
          </p:cNvSpPr>
          <p:nvPr>
            <p:ph type="title"/>
          </p:nvPr>
        </p:nvSpPr>
        <p:spPr/>
        <p:txBody>
          <a:bodyPr/>
          <a:lstStyle/>
          <a:p>
            <a:r>
              <a:rPr lang="en-CA" dirty="0"/>
              <a:t>Demonstration: Person with Low Vision</a:t>
            </a:r>
          </a:p>
        </p:txBody>
      </p:sp>
      <p:sp>
        <p:nvSpPr>
          <p:cNvPr id="3" name="Content Placeholder 2">
            <a:extLst>
              <a:ext uri="{FF2B5EF4-FFF2-40B4-BE49-F238E27FC236}">
                <a16:creationId xmlns:a16="http://schemas.microsoft.com/office/drawing/2014/main" id="{899A1EA2-BF8A-15BB-6227-0A7B38F78150}"/>
              </a:ext>
            </a:extLst>
          </p:cNvPr>
          <p:cNvSpPr>
            <a:spLocks noGrp="1"/>
          </p:cNvSpPr>
          <p:nvPr>
            <p:ph idx="1"/>
          </p:nvPr>
        </p:nvSpPr>
        <p:spPr>
          <a:xfrm>
            <a:off x="677334" y="1930401"/>
            <a:ext cx="8596668" cy="4110962"/>
          </a:xfrm>
        </p:spPr>
        <p:txBody>
          <a:bodyPr/>
          <a:lstStyle/>
          <a:p>
            <a:r>
              <a:rPr lang="en-CA" sz="3200" dirty="0"/>
              <a:t>Now a demonstration by Tobe!</a:t>
            </a:r>
          </a:p>
          <a:p>
            <a:pPr marL="0" indent="0">
              <a:buNone/>
            </a:pPr>
            <a:endParaRPr lang="en-CA" dirty="0"/>
          </a:p>
        </p:txBody>
      </p:sp>
      <p:sp>
        <p:nvSpPr>
          <p:cNvPr id="4" name="Slide Number Placeholder 3">
            <a:extLst>
              <a:ext uri="{FF2B5EF4-FFF2-40B4-BE49-F238E27FC236}">
                <a16:creationId xmlns:a16="http://schemas.microsoft.com/office/drawing/2014/main" id="{7334B2D4-D1BD-03F5-0391-4A331CBDF8B7}"/>
              </a:ext>
            </a:extLst>
          </p:cNvPr>
          <p:cNvSpPr>
            <a:spLocks noGrp="1"/>
          </p:cNvSpPr>
          <p:nvPr>
            <p:ph type="sldNum" sz="quarter" idx="12"/>
          </p:nvPr>
        </p:nvSpPr>
        <p:spPr/>
        <p:txBody>
          <a:bodyPr/>
          <a:lstStyle/>
          <a:p>
            <a:fld id="{5B04349D-B87A-48FD-A359-6A04BC4FB981}" type="slidenum">
              <a:rPr lang="en-CA" smtClean="0"/>
              <a:t>15</a:t>
            </a:fld>
            <a:endParaRPr lang="en-CA" dirty="0"/>
          </a:p>
        </p:txBody>
      </p:sp>
    </p:spTree>
    <p:extLst>
      <p:ext uri="{BB962C8B-B14F-4D97-AF65-F5344CB8AC3E}">
        <p14:creationId xmlns:p14="http://schemas.microsoft.com/office/powerpoint/2010/main" val="2942730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A061-D2B2-78CF-C10C-61A8E93FB2FE}"/>
              </a:ext>
            </a:extLst>
          </p:cNvPr>
          <p:cNvSpPr>
            <a:spLocks noGrp="1"/>
          </p:cNvSpPr>
          <p:nvPr>
            <p:ph type="title"/>
          </p:nvPr>
        </p:nvSpPr>
        <p:spPr/>
        <p:txBody>
          <a:bodyPr/>
          <a:lstStyle/>
          <a:p>
            <a:r>
              <a:rPr lang="en-US" dirty="0"/>
              <a:t>Demonstration: Screen Reader User</a:t>
            </a:r>
          </a:p>
        </p:txBody>
      </p:sp>
      <p:sp>
        <p:nvSpPr>
          <p:cNvPr id="3" name="Content Placeholder 2">
            <a:extLst>
              <a:ext uri="{FF2B5EF4-FFF2-40B4-BE49-F238E27FC236}">
                <a16:creationId xmlns:a16="http://schemas.microsoft.com/office/drawing/2014/main" id="{E84E8855-7531-8518-65E6-4F00738E631C}"/>
              </a:ext>
            </a:extLst>
          </p:cNvPr>
          <p:cNvSpPr>
            <a:spLocks noGrp="1"/>
          </p:cNvSpPr>
          <p:nvPr>
            <p:ph idx="1"/>
          </p:nvPr>
        </p:nvSpPr>
        <p:spPr>
          <a:xfrm>
            <a:off x="677334" y="1930401"/>
            <a:ext cx="8596668" cy="4110962"/>
          </a:xfrm>
        </p:spPr>
        <p:txBody>
          <a:bodyPr>
            <a:normAutofit/>
          </a:bodyPr>
          <a:lstStyle/>
          <a:p>
            <a:r>
              <a:rPr lang="en-US" sz="3200" dirty="0"/>
              <a:t>Now a demonstration by Melody!</a:t>
            </a:r>
          </a:p>
        </p:txBody>
      </p:sp>
      <p:sp>
        <p:nvSpPr>
          <p:cNvPr id="4" name="Slide Number Placeholder 3">
            <a:extLst>
              <a:ext uri="{FF2B5EF4-FFF2-40B4-BE49-F238E27FC236}">
                <a16:creationId xmlns:a16="http://schemas.microsoft.com/office/drawing/2014/main" id="{D6A9E4BC-9C46-C84F-C9F7-2068822BE718}"/>
              </a:ext>
            </a:extLst>
          </p:cNvPr>
          <p:cNvSpPr>
            <a:spLocks noGrp="1"/>
          </p:cNvSpPr>
          <p:nvPr>
            <p:ph type="sldNum" sz="quarter" idx="12"/>
          </p:nvPr>
        </p:nvSpPr>
        <p:spPr/>
        <p:txBody>
          <a:bodyPr/>
          <a:lstStyle/>
          <a:p>
            <a:fld id="{5B04349D-B87A-48FD-A359-6A04BC4FB981}" type="slidenum">
              <a:rPr lang="en-CA" smtClean="0"/>
              <a:t>16</a:t>
            </a:fld>
            <a:endParaRPr lang="en-CA" dirty="0"/>
          </a:p>
        </p:txBody>
      </p:sp>
    </p:spTree>
    <p:extLst>
      <p:ext uri="{BB962C8B-B14F-4D97-AF65-F5344CB8AC3E}">
        <p14:creationId xmlns:p14="http://schemas.microsoft.com/office/powerpoint/2010/main" val="5758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3625-EFB0-0E4B-CC75-567342D7B9C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672228D4-B82C-D5DE-0BD7-A5BB18A06817}"/>
              </a:ext>
            </a:extLst>
          </p:cNvPr>
          <p:cNvSpPr>
            <a:spLocks noGrp="1"/>
          </p:cNvSpPr>
          <p:nvPr>
            <p:ph idx="1"/>
          </p:nvPr>
        </p:nvSpPr>
        <p:spPr>
          <a:xfrm>
            <a:off x="677334" y="1930400"/>
            <a:ext cx="8596668" cy="4110963"/>
          </a:xfrm>
        </p:spPr>
        <p:txBody>
          <a:bodyPr>
            <a:normAutofit/>
          </a:bodyPr>
          <a:lstStyle/>
          <a:p>
            <a:pPr>
              <a:spcAft>
                <a:spcPts val="600"/>
              </a:spcAft>
            </a:pPr>
            <a:r>
              <a:rPr lang="en-US" sz="3200" dirty="0"/>
              <a:t>Thank you for attending the second webinar in the “Creating Accessible Presentations” series. </a:t>
            </a:r>
          </a:p>
          <a:p>
            <a:pPr>
              <a:spcAft>
                <a:spcPts val="600"/>
              </a:spcAft>
            </a:pPr>
            <a:r>
              <a:rPr lang="en-US" sz="3200" dirty="0"/>
              <a:t>The next webinar is ”Images, Videos, and Graphics” on March 30, 2023, at 2:00 pm EST/11:00 pm PST. </a:t>
            </a:r>
          </a:p>
          <a:p>
            <a:pPr>
              <a:spcAft>
                <a:spcPts val="600"/>
              </a:spcAft>
            </a:pPr>
            <a:r>
              <a:rPr lang="en-US" sz="3200" dirty="0"/>
              <a:t>Questions?</a:t>
            </a:r>
          </a:p>
        </p:txBody>
      </p:sp>
      <p:sp>
        <p:nvSpPr>
          <p:cNvPr id="4" name="Slide Number Placeholder 3">
            <a:extLst>
              <a:ext uri="{FF2B5EF4-FFF2-40B4-BE49-F238E27FC236}">
                <a16:creationId xmlns:a16="http://schemas.microsoft.com/office/drawing/2014/main" id="{8C6C5058-FA40-BB1B-41F2-E563BFCBCB39}"/>
              </a:ext>
            </a:extLst>
          </p:cNvPr>
          <p:cNvSpPr>
            <a:spLocks noGrp="1"/>
          </p:cNvSpPr>
          <p:nvPr>
            <p:ph type="sldNum" sz="quarter" idx="12"/>
          </p:nvPr>
        </p:nvSpPr>
        <p:spPr/>
        <p:txBody>
          <a:bodyPr/>
          <a:lstStyle/>
          <a:p>
            <a:fld id="{5B04349D-B87A-48FD-A359-6A04BC4FB981}" type="slidenum">
              <a:rPr lang="en-CA" smtClean="0"/>
              <a:t>17</a:t>
            </a:fld>
            <a:endParaRPr lang="en-CA" dirty="0"/>
          </a:p>
        </p:txBody>
      </p:sp>
    </p:spTree>
    <p:extLst>
      <p:ext uri="{BB962C8B-B14F-4D97-AF65-F5344CB8AC3E}">
        <p14:creationId xmlns:p14="http://schemas.microsoft.com/office/powerpoint/2010/main" val="414955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5AAE-3589-9687-8199-5793BFE56608}"/>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55753F44-1622-E346-A089-52ED4844219B}"/>
              </a:ext>
            </a:extLst>
          </p:cNvPr>
          <p:cNvSpPr>
            <a:spLocks noGrp="1"/>
          </p:cNvSpPr>
          <p:nvPr>
            <p:ph idx="1"/>
          </p:nvPr>
        </p:nvSpPr>
        <p:spPr>
          <a:xfrm>
            <a:off x="677334" y="1930400"/>
            <a:ext cx="8596668" cy="4476087"/>
          </a:xfrm>
        </p:spPr>
        <p:txBody>
          <a:bodyPr>
            <a:normAutofit/>
          </a:bodyPr>
          <a:lstStyle/>
          <a:p>
            <a:pPr>
              <a:spcAft>
                <a:spcPts val="600"/>
              </a:spcAft>
            </a:pPr>
            <a:r>
              <a:rPr lang="en-CA" dirty="0"/>
              <a:t>WAI Making Events Accessible: Checklist for meetings, conferences, training, and presentations that are remote/virtual, in-person, or hybrid: </a:t>
            </a:r>
            <a:r>
              <a:rPr lang="en-CA" dirty="0">
                <a:hlinkClick r:id="rId3"/>
              </a:rPr>
              <a:t>www.w3.org/WAI/teach-advocate/accessible-presentations/</a:t>
            </a:r>
            <a:r>
              <a:rPr lang="en-CA" dirty="0"/>
              <a:t>.</a:t>
            </a:r>
          </a:p>
          <a:p>
            <a:pPr>
              <a:spcAft>
                <a:spcPts val="600"/>
              </a:spcAft>
            </a:pPr>
            <a:r>
              <a:rPr lang="en-CA" dirty="0"/>
              <a:t>WebAim Accessible PowerPoint Presentation: </a:t>
            </a:r>
            <a:r>
              <a:rPr lang="en-CA" dirty="0">
                <a:hlinkClick r:id="rId4"/>
              </a:rPr>
              <a:t>https://webaim.org/techniques/powerpoint/</a:t>
            </a:r>
            <a:r>
              <a:rPr lang="en-CA" dirty="0"/>
              <a:t>.</a:t>
            </a:r>
          </a:p>
          <a:p>
            <a:pPr>
              <a:spcAft>
                <a:spcPts val="600"/>
              </a:spcAft>
            </a:pPr>
            <a:r>
              <a:rPr lang="en-CA" dirty="0"/>
              <a:t>Microsoft: Make your PowerPoint presentations accessible to people with disabilities: </a:t>
            </a:r>
            <a:r>
              <a:rPr lang="en-CA" dirty="0">
                <a:hlinkClick r:id="rId5"/>
              </a:rPr>
              <a:t>https://support.microsoft.com/en-us/office/make-your-powerpoint-presentations-accessible-to-people-with-disabilities-6f7772b2-2f33-4bd2-8ca7-dae3b2b3ef25</a:t>
            </a:r>
            <a:r>
              <a:rPr lang="en-CA" dirty="0"/>
              <a:t>.</a:t>
            </a:r>
          </a:p>
          <a:p>
            <a:pPr>
              <a:spcAft>
                <a:spcPts val="600"/>
              </a:spcAft>
            </a:pPr>
            <a:r>
              <a:rPr lang="en-CA" dirty="0"/>
              <a:t>Create accessible documents, spreadsheets, or presentations with Pages, Numbers, or Keynote: </a:t>
            </a:r>
            <a:r>
              <a:rPr lang="en-CA" dirty="0">
                <a:hlinkClick r:id="rId6"/>
              </a:rPr>
              <a:t>https://support.apple.com/en-us/HT210563</a:t>
            </a:r>
            <a:r>
              <a:rPr lang="en-CA" dirty="0"/>
              <a:t>.</a:t>
            </a:r>
          </a:p>
          <a:p>
            <a:pPr>
              <a:spcAft>
                <a:spcPts val="600"/>
              </a:spcAft>
            </a:pPr>
            <a:r>
              <a:rPr lang="en-CA" dirty="0"/>
              <a:t>Google Docs: Make your document or presentation more accessible: </a:t>
            </a:r>
            <a:r>
              <a:rPr lang="en-CA" dirty="0">
                <a:hlinkClick r:id="rId7"/>
              </a:rPr>
              <a:t>https://support.google.com/docs/answer/6199477?hl=en</a:t>
            </a:r>
            <a:r>
              <a:rPr lang="en-CA" dirty="0"/>
              <a:t>.</a:t>
            </a:r>
          </a:p>
        </p:txBody>
      </p:sp>
      <p:sp>
        <p:nvSpPr>
          <p:cNvPr id="4" name="Slide Number Placeholder 3">
            <a:extLst>
              <a:ext uri="{FF2B5EF4-FFF2-40B4-BE49-F238E27FC236}">
                <a16:creationId xmlns:a16="http://schemas.microsoft.com/office/drawing/2014/main" id="{5B857767-2A6A-0C51-D9B8-6AF4035E5894}"/>
              </a:ext>
            </a:extLst>
          </p:cNvPr>
          <p:cNvSpPr>
            <a:spLocks noGrp="1"/>
          </p:cNvSpPr>
          <p:nvPr>
            <p:ph type="sldNum" sz="quarter" idx="12"/>
          </p:nvPr>
        </p:nvSpPr>
        <p:spPr/>
        <p:txBody>
          <a:bodyPr/>
          <a:lstStyle/>
          <a:p>
            <a:fld id="{5B04349D-B87A-48FD-A359-6A04BC4FB981}" type="slidenum">
              <a:rPr lang="en-CA" smtClean="0"/>
              <a:t>18</a:t>
            </a:fld>
            <a:endParaRPr lang="en-CA" dirty="0"/>
          </a:p>
        </p:txBody>
      </p:sp>
    </p:spTree>
    <p:extLst>
      <p:ext uri="{BB962C8B-B14F-4D97-AF65-F5344CB8AC3E}">
        <p14:creationId xmlns:p14="http://schemas.microsoft.com/office/powerpoint/2010/main" val="166539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4166-562A-1E4E-2BF9-61E855CE3C47}"/>
              </a:ext>
            </a:extLst>
          </p:cNvPr>
          <p:cNvSpPr>
            <a:spLocks noGrp="1"/>
          </p:cNvSpPr>
          <p:nvPr>
            <p:ph type="title"/>
          </p:nvPr>
        </p:nvSpPr>
        <p:spPr/>
        <p:txBody>
          <a:bodyPr/>
          <a:lstStyle/>
          <a:p>
            <a:r>
              <a:rPr lang="en-CA" dirty="0"/>
              <a:t>References Continued…</a:t>
            </a:r>
          </a:p>
        </p:txBody>
      </p:sp>
      <p:sp>
        <p:nvSpPr>
          <p:cNvPr id="3" name="Content Placeholder 2">
            <a:extLst>
              <a:ext uri="{FF2B5EF4-FFF2-40B4-BE49-F238E27FC236}">
                <a16:creationId xmlns:a16="http://schemas.microsoft.com/office/drawing/2014/main" id="{EFC6A96F-FE1D-6FF1-A883-249EAECA6A61}"/>
              </a:ext>
            </a:extLst>
          </p:cNvPr>
          <p:cNvSpPr>
            <a:spLocks noGrp="1"/>
          </p:cNvSpPr>
          <p:nvPr>
            <p:ph idx="1"/>
          </p:nvPr>
        </p:nvSpPr>
        <p:spPr>
          <a:xfrm>
            <a:off x="677334" y="1930401"/>
            <a:ext cx="8596668" cy="4110962"/>
          </a:xfrm>
        </p:spPr>
        <p:txBody>
          <a:bodyPr/>
          <a:lstStyle/>
          <a:p>
            <a:r>
              <a:rPr lang="en-CA" dirty="0"/>
              <a:t>Presenter Toolkit by Rebecca </a:t>
            </a:r>
            <a:r>
              <a:rPr lang="en-CA" dirty="0" err="1"/>
              <a:t>Shortt</a:t>
            </a:r>
            <a:r>
              <a:rPr lang="en-CA" dirty="0"/>
              <a:t>: </a:t>
            </a:r>
            <a:r>
              <a:rPr lang="en-CA" dirty="0">
                <a:hlinkClick r:id="rId3"/>
              </a:rPr>
              <a:t>https://opentextbc.ca/presentertoolkit/chapter/presenting-practices/  </a:t>
            </a:r>
            <a:endParaRPr lang="en-CA" dirty="0"/>
          </a:p>
          <a:p>
            <a:r>
              <a:rPr lang="en-CA" dirty="0"/>
              <a:t>Virtual Presentation Accessibility Guidelines by the America Anthropological Association: </a:t>
            </a:r>
            <a:r>
              <a:rPr lang="en-CA" dirty="0">
                <a:hlinkClick r:id="rId4"/>
              </a:rPr>
              <a:t>www.americananthro.org/VirtualPresentations?navItemNumber=25891</a:t>
            </a:r>
            <a:r>
              <a:rPr lang="en-CA" dirty="0"/>
              <a:t> </a:t>
            </a:r>
          </a:p>
          <a:p>
            <a:endParaRPr lang="en-CA" dirty="0"/>
          </a:p>
        </p:txBody>
      </p:sp>
      <p:sp>
        <p:nvSpPr>
          <p:cNvPr id="4" name="Slide Number Placeholder 3">
            <a:extLst>
              <a:ext uri="{FF2B5EF4-FFF2-40B4-BE49-F238E27FC236}">
                <a16:creationId xmlns:a16="http://schemas.microsoft.com/office/drawing/2014/main" id="{A1F089D4-1CE3-C8EA-6CA3-0DD6117D0B13}"/>
              </a:ext>
            </a:extLst>
          </p:cNvPr>
          <p:cNvSpPr>
            <a:spLocks noGrp="1"/>
          </p:cNvSpPr>
          <p:nvPr>
            <p:ph type="sldNum" sz="quarter" idx="12"/>
          </p:nvPr>
        </p:nvSpPr>
        <p:spPr/>
        <p:txBody>
          <a:bodyPr/>
          <a:lstStyle/>
          <a:p>
            <a:fld id="{5B04349D-B87A-48FD-A359-6A04BC4FB981}" type="slidenum">
              <a:rPr lang="en-CA" smtClean="0"/>
              <a:t>19</a:t>
            </a:fld>
            <a:endParaRPr lang="en-CA" dirty="0"/>
          </a:p>
        </p:txBody>
      </p:sp>
    </p:spTree>
    <p:extLst>
      <p:ext uri="{BB962C8B-B14F-4D97-AF65-F5344CB8AC3E}">
        <p14:creationId xmlns:p14="http://schemas.microsoft.com/office/powerpoint/2010/main" val="280716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2984-7ADC-A75F-DB82-8D2EF5DA3045}"/>
              </a:ext>
            </a:extLst>
          </p:cNvPr>
          <p:cNvSpPr>
            <a:spLocks noGrp="1"/>
          </p:cNvSpPr>
          <p:nvPr>
            <p:ph type="title"/>
          </p:nvPr>
        </p:nvSpPr>
        <p:spPr/>
        <p:txBody>
          <a:bodyPr/>
          <a:lstStyle/>
          <a:p>
            <a:r>
              <a:rPr lang="en-US" dirty="0"/>
              <a:t>Land Acknowledgment</a:t>
            </a:r>
          </a:p>
        </p:txBody>
      </p:sp>
      <p:sp>
        <p:nvSpPr>
          <p:cNvPr id="3" name="Content Placeholder 2">
            <a:extLst>
              <a:ext uri="{FF2B5EF4-FFF2-40B4-BE49-F238E27FC236}">
                <a16:creationId xmlns:a16="http://schemas.microsoft.com/office/drawing/2014/main" id="{B3FDD84D-D929-DAA9-AE68-1D95E19C0F9E}"/>
              </a:ext>
            </a:extLst>
          </p:cNvPr>
          <p:cNvSpPr>
            <a:spLocks noGrp="1"/>
          </p:cNvSpPr>
          <p:nvPr>
            <p:ph idx="1"/>
          </p:nvPr>
        </p:nvSpPr>
        <p:spPr>
          <a:xfrm>
            <a:off x="677334" y="1930400"/>
            <a:ext cx="8596668" cy="4476086"/>
          </a:xfrm>
        </p:spPr>
        <p:txBody>
          <a:bodyPr>
            <a:normAutofit/>
          </a:bodyPr>
          <a:lstStyle/>
          <a:p>
            <a:pPr marL="0" indent="0">
              <a:buNone/>
            </a:pPr>
            <a:r>
              <a:rPr lang="en-US" sz="3000" dirty="0"/>
              <a:t>“Our presenters today come from across this land, living and working in what we now know as Canada. We respect and affirm the inherent and Treaty Rights of all Indigenous Peoples and will continue to honour the commitments to self-determination and sovereignty we have made to Indigenous Nations and Peoples. We respectfully ask for you all to take a moment to acknowledge the lands on which you reside.”</a:t>
            </a:r>
          </a:p>
          <a:p>
            <a:endParaRPr lang="en-US" dirty="0"/>
          </a:p>
        </p:txBody>
      </p:sp>
      <p:sp>
        <p:nvSpPr>
          <p:cNvPr id="4" name="Slide Number Placeholder 3">
            <a:extLst>
              <a:ext uri="{FF2B5EF4-FFF2-40B4-BE49-F238E27FC236}">
                <a16:creationId xmlns:a16="http://schemas.microsoft.com/office/drawing/2014/main" id="{7FD4698B-6ECB-E85E-F3F5-2EF13C00B409}"/>
              </a:ext>
            </a:extLst>
          </p:cNvPr>
          <p:cNvSpPr>
            <a:spLocks noGrp="1"/>
          </p:cNvSpPr>
          <p:nvPr>
            <p:ph type="sldNum" sz="quarter" idx="12"/>
          </p:nvPr>
        </p:nvSpPr>
        <p:spPr/>
        <p:txBody>
          <a:bodyPr/>
          <a:lstStyle/>
          <a:p>
            <a:fld id="{5B04349D-B87A-48FD-A359-6A04BC4FB981}" type="slidenum">
              <a:rPr lang="en-CA" smtClean="0"/>
              <a:t>2</a:t>
            </a:fld>
            <a:endParaRPr lang="en-CA" dirty="0"/>
          </a:p>
        </p:txBody>
      </p:sp>
    </p:spTree>
    <p:extLst>
      <p:ext uri="{BB962C8B-B14F-4D97-AF65-F5344CB8AC3E}">
        <p14:creationId xmlns:p14="http://schemas.microsoft.com/office/powerpoint/2010/main" val="366183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B736-9B50-B909-6B78-7807E1533F8A}"/>
              </a:ext>
            </a:extLst>
          </p:cNvPr>
          <p:cNvSpPr>
            <a:spLocks noGrp="1"/>
          </p:cNvSpPr>
          <p:nvPr>
            <p:ph type="title"/>
          </p:nvPr>
        </p:nvSpPr>
        <p:spPr/>
        <p:txBody>
          <a:bodyPr/>
          <a:lstStyle/>
          <a:p>
            <a:r>
              <a:rPr lang="en-US" dirty="0"/>
              <a:t>Tables</a:t>
            </a:r>
          </a:p>
        </p:txBody>
      </p:sp>
      <p:sp>
        <p:nvSpPr>
          <p:cNvPr id="3" name="Content Placeholder 2">
            <a:extLst>
              <a:ext uri="{FF2B5EF4-FFF2-40B4-BE49-F238E27FC236}">
                <a16:creationId xmlns:a16="http://schemas.microsoft.com/office/drawing/2014/main" id="{B37A8DE3-B30F-50F3-2D82-ED17D1DD4E17}"/>
              </a:ext>
            </a:extLst>
          </p:cNvPr>
          <p:cNvSpPr>
            <a:spLocks noGrp="1"/>
          </p:cNvSpPr>
          <p:nvPr>
            <p:ph idx="1"/>
          </p:nvPr>
        </p:nvSpPr>
        <p:spPr>
          <a:xfrm>
            <a:off x="677334" y="1930400"/>
            <a:ext cx="8596668" cy="4476087"/>
          </a:xfrm>
        </p:spPr>
        <p:txBody>
          <a:bodyPr>
            <a:normAutofit/>
          </a:bodyPr>
          <a:lstStyle/>
          <a:p>
            <a:pPr lvl="0">
              <a:lnSpc>
                <a:spcPct val="110000"/>
              </a:lnSpc>
              <a:spcAft>
                <a:spcPts val="600"/>
              </a:spcAft>
            </a:pPr>
            <a:r>
              <a:rPr lang="en-CA" sz="3200" dirty="0"/>
              <a:t>If you must use tables, keep them simple. </a:t>
            </a:r>
          </a:p>
          <a:p>
            <a:pPr lvl="1">
              <a:lnSpc>
                <a:spcPct val="110000"/>
              </a:lnSpc>
              <a:spcAft>
                <a:spcPts val="600"/>
              </a:spcAft>
            </a:pPr>
            <a:r>
              <a:rPr lang="en-CA" sz="2800" dirty="0"/>
              <a:t>Mark up the header row.</a:t>
            </a:r>
          </a:p>
          <a:p>
            <a:pPr lvl="1">
              <a:lnSpc>
                <a:spcPct val="110000"/>
              </a:lnSpc>
              <a:spcAft>
                <a:spcPts val="600"/>
              </a:spcAft>
            </a:pPr>
            <a:r>
              <a:rPr lang="en-CA" sz="2800" dirty="0"/>
              <a:t>Don’t use a fixed layout.</a:t>
            </a:r>
          </a:p>
          <a:p>
            <a:pPr lvl="1">
              <a:lnSpc>
                <a:spcPct val="110000"/>
              </a:lnSpc>
              <a:spcAft>
                <a:spcPts val="600"/>
              </a:spcAft>
            </a:pPr>
            <a:r>
              <a:rPr lang="en-CA" sz="2800" dirty="0"/>
              <a:t>Don’t merge cells.</a:t>
            </a:r>
          </a:p>
          <a:p>
            <a:pPr lvl="1">
              <a:lnSpc>
                <a:spcPct val="110000"/>
              </a:lnSpc>
              <a:spcAft>
                <a:spcPts val="600"/>
              </a:spcAft>
            </a:pPr>
            <a:r>
              <a:rPr lang="en-CA" sz="2800" dirty="0"/>
              <a:t>Don’t have blank cells.</a:t>
            </a:r>
          </a:p>
          <a:p>
            <a:pPr lvl="1">
              <a:lnSpc>
                <a:spcPct val="110000"/>
              </a:lnSpc>
              <a:spcAft>
                <a:spcPts val="600"/>
              </a:spcAft>
            </a:pPr>
            <a:r>
              <a:rPr lang="en-CA" sz="2800" dirty="0"/>
              <a:t>Use the largest text possible and a sans-serif font. </a:t>
            </a:r>
          </a:p>
        </p:txBody>
      </p:sp>
      <p:sp>
        <p:nvSpPr>
          <p:cNvPr id="4" name="Slide Number Placeholder 3">
            <a:extLst>
              <a:ext uri="{FF2B5EF4-FFF2-40B4-BE49-F238E27FC236}">
                <a16:creationId xmlns:a16="http://schemas.microsoft.com/office/drawing/2014/main" id="{0705CDF9-6AEE-98D2-6008-1598F41F5571}"/>
              </a:ext>
            </a:extLst>
          </p:cNvPr>
          <p:cNvSpPr>
            <a:spLocks noGrp="1"/>
          </p:cNvSpPr>
          <p:nvPr>
            <p:ph type="sldNum" sz="quarter" idx="12"/>
          </p:nvPr>
        </p:nvSpPr>
        <p:spPr/>
        <p:txBody>
          <a:bodyPr/>
          <a:lstStyle/>
          <a:p>
            <a:fld id="{5B04349D-B87A-48FD-A359-6A04BC4FB981}" type="slidenum">
              <a:rPr lang="en-CA" smtClean="0"/>
              <a:t>3</a:t>
            </a:fld>
            <a:endParaRPr lang="en-CA" dirty="0"/>
          </a:p>
        </p:txBody>
      </p:sp>
    </p:spTree>
    <p:extLst>
      <p:ext uri="{BB962C8B-B14F-4D97-AF65-F5344CB8AC3E}">
        <p14:creationId xmlns:p14="http://schemas.microsoft.com/office/powerpoint/2010/main" val="42753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97286-AE36-A376-9BE9-C7F106865FC4}"/>
              </a:ext>
            </a:extLst>
          </p:cNvPr>
          <p:cNvSpPr>
            <a:spLocks noGrp="1"/>
          </p:cNvSpPr>
          <p:nvPr>
            <p:ph type="title"/>
          </p:nvPr>
        </p:nvSpPr>
        <p:spPr/>
        <p:txBody>
          <a:bodyPr/>
          <a:lstStyle/>
          <a:p>
            <a:r>
              <a:rPr lang="en-US" dirty="0"/>
              <a:t>Transitions and Animations</a:t>
            </a:r>
          </a:p>
        </p:txBody>
      </p:sp>
      <p:sp>
        <p:nvSpPr>
          <p:cNvPr id="3" name="Content Placeholder 2">
            <a:extLst>
              <a:ext uri="{FF2B5EF4-FFF2-40B4-BE49-F238E27FC236}">
                <a16:creationId xmlns:a16="http://schemas.microsoft.com/office/drawing/2014/main" id="{2148780F-3F9D-C000-BE5A-18D1F08A5403}"/>
              </a:ext>
            </a:extLst>
          </p:cNvPr>
          <p:cNvSpPr>
            <a:spLocks noGrp="1"/>
          </p:cNvSpPr>
          <p:nvPr>
            <p:ph idx="1"/>
          </p:nvPr>
        </p:nvSpPr>
        <p:spPr>
          <a:xfrm>
            <a:off x="677334" y="1930400"/>
            <a:ext cx="8596668" cy="4736406"/>
          </a:xfrm>
        </p:spPr>
        <p:txBody>
          <a:bodyPr>
            <a:normAutofit/>
          </a:bodyPr>
          <a:lstStyle/>
          <a:p>
            <a:pPr>
              <a:spcAft>
                <a:spcPts val="600"/>
              </a:spcAft>
            </a:pPr>
            <a:r>
              <a:rPr lang="en-CA" sz="2800" dirty="0"/>
              <a:t>Avoid using elaborate transitions and automation. </a:t>
            </a:r>
          </a:p>
          <a:p>
            <a:pPr lvl="1">
              <a:spcAft>
                <a:spcPts val="600"/>
              </a:spcAft>
            </a:pPr>
            <a:r>
              <a:rPr lang="en-CA" sz="2400" dirty="0"/>
              <a:t>They don’t communicate anything important in the presentation. </a:t>
            </a:r>
          </a:p>
          <a:p>
            <a:pPr lvl="1">
              <a:spcAft>
                <a:spcPts val="600"/>
              </a:spcAft>
            </a:pPr>
            <a:r>
              <a:rPr lang="en-CA" sz="2400" dirty="0"/>
              <a:t>They can be distracting and make some viewers sick. </a:t>
            </a:r>
          </a:p>
          <a:p>
            <a:pPr>
              <a:spcAft>
                <a:spcPts val="600"/>
              </a:spcAft>
            </a:pPr>
            <a:r>
              <a:rPr lang="en-CA" sz="2800" dirty="0"/>
              <a:t>In some cases, animation can help viewers focus on the discussed text. </a:t>
            </a:r>
          </a:p>
          <a:p>
            <a:pPr lvl="1">
              <a:spcAft>
                <a:spcPts val="600"/>
              </a:spcAft>
            </a:pPr>
            <a:r>
              <a:rPr lang="en-CA" sz="2400" dirty="0"/>
              <a:t>This especially helps when there is too much text on the slide. </a:t>
            </a:r>
          </a:p>
        </p:txBody>
      </p:sp>
      <p:sp>
        <p:nvSpPr>
          <p:cNvPr id="4" name="Slide Number Placeholder 3">
            <a:extLst>
              <a:ext uri="{FF2B5EF4-FFF2-40B4-BE49-F238E27FC236}">
                <a16:creationId xmlns:a16="http://schemas.microsoft.com/office/drawing/2014/main" id="{4EF9A3F8-4E4D-DA6B-58CE-142B89DBDDCC}"/>
              </a:ext>
            </a:extLst>
          </p:cNvPr>
          <p:cNvSpPr>
            <a:spLocks noGrp="1"/>
          </p:cNvSpPr>
          <p:nvPr>
            <p:ph type="sldNum" sz="quarter" idx="12"/>
          </p:nvPr>
        </p:nvSpPr>
        <p:spPr/>
        <p:txBody>
          <a:bodyPr/>
          <a:lstStyle/>
          <a:p>
            <a:fld id="{5B04349D-B87A-48FD-A359-6A04BC4FB981}" type="slidenum">
              <a:rPr lang="en-CA" smtClean="0"/>
              <a:t>4</a:t>
            </a:fld>
            <a:endParaRPr lang="en-CA" dirty="0"/>
          </a:p>
        </p:txBody>
      </p:sp>
    </p:spTree>
    <p:extLst>
      <p:ext uri="{BB962C8B-B14F-4D97-AF65-F5344CB8AC3E}">
        <p14:creationId xmlns:p14="http://schemas.microsoft.com/office/powerpoint/2010/main" val="195854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6C8B4-E248-F9C4-AE4A-B0FABDB21B7F}"/>
              </a:ext>
            </a:extLst>
          </p:cNvPr>
          <p:cNvSpPr>
            <a:spLocks noGrp="1"/>
          </p:cNvSpPr>
          <p:nvPr>
            <p:ph type="title"/>
          </p:nvPr>
        </p:nvSpPr>
        <p:spPr/>
        <p:txBody>
          <a:bodyPr/>
          <a:lstStyle/>
          <a:p>
            <a:r>
              <a:rPr lang="en-US" dirty="0"/>
              <a:t>Drawings and Annotations</a:t>
            </a:r>
          </a:p>
        </p:txBody>
      </p:sp>
      <p:sp>
        <p:nvSpPr>
          <p:cNvPr id="3" name="Content Placeholder 2">
            <a:extLst>
              <a:ext uri="{FF2B5EF4-FFF2-40B4-BE49-F238E27FC236}">
                <a16:creationId xmlns:a16="http://schemas.microsoft.com/office/drawing/2014/main" id="{D80A7E9A-7D8C-D9A0-7104-B059FA7796CF}"/>
              </a:ext>
            </a:extLst>
          </p:cNvPr>
          <p:cNvSpPr>
            <a:spLocks noGrp="1"/>
          </p:cNvSpPr>
          <p:nvPr>
            <p:ph idx="1"/>
          </p:nvPr>
        </p:nvSpPr>
        <p:spPr>
          <a:xfrm>
            <a:off x="677334" y="1930400"/>
            <a:ext cx="8596668" cy="4669905"/>
          </a:xfrm>
        </p:spPr>
        <p:txBody>
          <a:bodyPr>
            <a:normAutofit/>
          </a:bodyPr>
          <a:lstStyle/>
          <a:p>
            <a:pPr>
              <a:spcAft>
                <a:spcPts val="600"/>
              </a:spcAft>
            </a:pPr>
            <a:r>
              <a:rPr lang="en-CA" sz="2800" dirty="0"/>
              <a:t>Avoid using drawings, both in creating your slides and during your presentation.</a:t>
            </a:r>
          </a:p>
          <a:p>
            <a:pPr lvl="1">
              <a:spcAft>
                <a:spcPts val="600"/>
              </a:spcAft>
            </a:pPr>
            <a:r>
              <a:rPr lang="en-CA" sz="2400" dirty="0"/>
              <a:t>These are inaccessible and often difficult to see, especially when done during the presentation. </a:t>
            </a:r>
          </a:p>
          <a:p>
            <a:pPr lvl="1">
              <a:spcAft>
                <a:spcPts val="600"/>
              </a:spcAft>
            </a:pPr>
            <a:r>
              <a:rPr lang="en-CA" sz="2400" dirty="0"/>
              <a:t>Depending on their creation, they may use only colour to convey meaning. </a:t>
            </a:r>
          </a:p>
          <a:p>
            <a:pPr>
              <a:spcAft>
                <a:spcPts val="600"/>
              </a:spcAft>
            </a:pPr>
            <a:r>
              <a:rPr lang="en-CA" sz="2800" dirty="0"/>
              <a:t>Add alt-text descriptions if you use them, which we will discuss next week. </a:t>
            </a:r>
          </a:p>
        </p:txBody>
      </p:sp>
      <p:sp>
        <p:nvSpPr>
          <p:cNvPr id="4" name="Slide Number Placeholder 3">
            <a:extLst>
              <a:ext uri="{FF2B5EF4-FFF2-40B4-BE49-F238E27FC236}">
                <a16:creationId xmlns:a16="http://schemas.microsoft.com/office/drawing/2014/main" id="{177EE47D-BF41-13B6-1660-005C73D5AA1F}"/>
              </a:ext>
            </a:extLst>
          </p:cNvPr>
          <p:cNvSpPr>
            <a:spLocks noGrp="1"/>
          </p:cNvSpPr>
          <p:nvPr>
            <p:ph type="sldNum" sz="quarter" idx="12"/>
          </p:nvPr>
        </p:nvSpPr>
        <p:spPr/>
        <p:txBody>
          <a:bodyPr/>
          <a:lstStyle/>
          <a:p>
            <a:fld id="{5B04349D-B87A-48FD-A359-6A04BC4FB981}" type="slidenum">
              <a:rPr lang="en-CA" smtClean="0"/>
              <a:t>5</a:t>
            </a:fld>
            <a:endParaRPr lang="en-CA" dirty="0"/>
          </a:p>
        </p:txBody>
      </p:sp>
    </p:spTree>
    <p:extLst>
      <p:ext uri="{BB962C8B-B14F-4D97-AF65-F5344CB8AC3E}">
        <p14:creationId xmlns:p14="http://schemas.microsoft.com/office/powerpoint/2010/main" val="135949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14CF1-9972-5F61-8008-3DE255971EB3}"/>
              </a:ext>
            </a:extLst>
          </p:cNvPr>
          <p:cNvSpPr>
            <a:spLocks noGrp="1"/>
          </p:cNvSpPr>
          <p:nvPr>
            <p:ph type="title"/>
          </p:nvPr>
        </p:nvSpPr>
        <p:spPr/>
        <p:txBody>
          <a:bodyPr/>
          <a:lstStyle/>
          <a:p>
            <a:r>
              <a:rPr lang="en-US" dirty="0"/>
              <a:t>Captions and Subtitles</a:t>
            </a:r>
          </a:p>
        </p:txBody>
      </p:sp>
      <p:sp>
        <p:nvSpPr>
          <p:cNvPr id="3" name="Content Placeholder 2">
            <a:extLst>
              <a:ext uri="{FF2B5EF4-FFF2-40B4-BE49-F238E27FC236}">
                <a16:creationId xmlns:a16="http://schemas.microsoft.com/office/drawing/2014/main" id="{FDC2A49F-407A-9270-114E-AA3A771545B7}"/>
              </a:ext>
            </a:extLst>
          </p:cNvPr>
          <p:cNvSpPr>
            <a:spLocks noGrp="1"/>
          </p:cNvSpPr>
          <p:nvPr>
            <p:ph idx="1"/>
          </p:nvPr>
        </p:nvSpPr>
        <p:spPr>
          <a:xfrm>
            <a:off x="677334" y="1930400"/>
            <a:ext cx="8596668" cy="4110963"/>
          </a:xfrm>
        </p:spPr>
        <p:txBody>
          <a:bodyPr>
            <a:normAutofit fontScale="92500" lnSpcReduction="10000"/>
          </a:bodyPr>
          <a:lstStyle/>
          <a:p>
            <a:pPr>
              <a:lnSpc>
                <a:spcPct val="110000"/>
              </a:lnSpc>
              <a:spcAft>
                <a:spcPts val="600"/>
              </a:spcAft>
            </a:pPr>
            <a:r>
              <a:rPr lang="en-US" sz="2800" dirty="0"/>
              <a:t>Google Slide and PowerPoint let you add captions/subtitles to your presentations. </a:t>
            </a:r>
          </a:p>
          <a:p>
            <a:pPr lvl="1">
              <a:lnSpc>
                <a:spcPct val="110000"/>
              </a:lnSpc>
              <a:spcAft>
                <a:spcPts val="600"/>
              </a:spcAft>
            </a:pPr>
            <a:r>
              <a:rPr lang="en-US" sz="2600" dirty="0"/>
              <a:t>When presenting in a room of people, use the captions in Google Slides or PowerPoint.</a:t>
            </a:r>
          </a:p>
          <a:p>
            <a:pPr>
              <a:lnSpc>
                <a:spcPct val="110000"/>
              </a:lnSpc>
              <a:spcAft>
                <a:spcPts val="600"/>
              </a:spcAft>
            </a:pPr>
            <a:r>
              <a:rPr lang="en-US" sz="2800" dirty="0"/>
              <a:t>If possible, provide an American Sign Language (ASL) interpreter.</a:t>
            </a:r>
          </a:p>
          <a:p>
            <a:pPr>
              <a:lnSpc>
                <a:spcPct val="110000"/>
              </a:lnSpc>
              <a:spcAft>
                <a:spcPts val="600"/>
              </a:spcAft>
            </a:pPr>
            <a:r>
              <a:rPr lang="en-US" sz="2800" dirty="0"/>
              <a:t>We recommend that you edit the captions before posting your presentation recording. </a:t>
            </a:r>
          </a:p>
          <a:p>
            <a:pPr lvl="1">
              <a:spcAft>
                <a:spcPts val="600"/>
              </a:spcAft>
            </a:pPr>
            <a:endParaRPr lang="en-US" sz="2000" dirty="0"/>
          </a:p>
        </p:txBody>
      </p:sp>
      <p:sp>
        <p:nvSpPr>
          <p:cNvPr id="4" name="Slide Number Placeholder 3">
            <a:extLst>
              <a:ext uri="{FF2B5EF4-FFF2-40B4-BE49-F238E27FC236}">
                <a16:creationId xmlns:a16="http://schemas.microsoft.com/office/drawing/2014/main" id="{CA6C099D-A4C9-73A4-021E-BE690C557A65}"/>
              </a:ext>
            </a:extLst>
          </p:cNvPr>
          <p:cNvSpPr>
            <a:spLocks noGrp="1"/>
          </p:cNvSpPr>
          <p:nvPr>
            <p:ph type="sldNum" sz="quarter" idx="12"/>
          </p:nvPr>
        </p:nvSpPr>
        <p:spPr/>
        <p:txBody>
          <a:bodyPr/>
          <a:lstStyle/>
          <a:p>
            <a:fld id="{5B04349D-B87A-48FD-A359-6A04BC4FB981}" type="slidenum">
              <a:rPr lang="en-CA" smtClean="0"/>
              <a:t>6</a:t>
            </a:fld>
            <a:endParaRPr lang="en-CA" dirty="0"/>
          </a:p>
        </p:txBody>
      </p:sp>
    </p:spTree>
    <p:extLst>
      <p:ext uri="{BB962C8B-B14F-4D97-AF65-F5344CB8AC3E}">
        <p14:creationId xmlns:p14="http://schemas.microsoft.com/office/powerpoint/2010/main" val="324223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5D705-E657-3239-53A9-17A4AB0FD151}"/>
              </a:ext>
            </a:extLst>
          </p:cNvPr>
          <p:cNvSpPr>
            <a:spLocks noGrp="1"/>
          </p:cNvSpPr>
          <p:nvPr>
            <p:ph type="title"/>
          </p:nvPr>
        </p:nvSpPr>
        <p:spPr/>
        <p:txBody>
          <a:bodyPr/>
          <a:lstStyle/>
          <a:p>
            <a:r>
              <a:rPr lang="en-CA" dirty="0"/>
              <a:t>PowerPoint: Enabling Subtitles and Captions</a:t>
            </a:r>
          </a:p>
        </p:txBody>
      </p:sp>
      <p:sp>
        <p:nvSpPr>
          <p:cNvPr id="3" name="Content Placeholder 2">
            <a:extLst>
              <a:ext uri="{FF2B5EF4-FFF2-40B4-BE49-F238E27FC236}">
                <a16:creationId xmlns:a16="http://schemas.microsoft.com/office/drawing/2014/main" id="{C84F8FF4-A37D-1DBB-17DB-5476D227754C}"/>
              </a:ext>
            </a:extLst>
          </p:cNvPr>
          <p:cNvSpPr>
            <a:spLocks noGrp="1"/>
          </p:cNvSpPr>
          <p:nvPr>
            <p:ph idx="1"/>
          </p:nvPr>
        </p:nvSpPr>
        <p:spPr>
          <a:xfrm>
            <a:off x="677334" y="2048933"/>
            <a:ext cx="8596668" cy="4357554"/>
          </a:xfrm>
        </p:spPr>
        <p:txBody>
          <a:bodyPr>
            <a:normAutofit/>
          </a:bodyPr>
          <a:lstStyle/>
          <a:p>
            <a:pPr>
              <a:spcAft>
                <a:spcPts val="600"/>
              </a:spcAft>
            </a:pPr>
            <a:r>
              <a:rPr lang="en-US" sz="3200" dirty="0"/>
              <a:t>How to turn on captions in PowerPoint:</a:t>
            </a:r>
          </a:p>
          <a:p>
            <a:pPr lvl="1">
              <a:spcAft>
                <a:spcPts val="600"/>
              </a:spcAft>
            </a:pPr>
            <a:r>
              <a:rPr lang="en-US" sz="3000" dirty="0"/>
              <a:t>Begin the slide show and click on the ”CC” icon on the bottom left of the screen. </a:t>
            </a:r>
          </a:p>
          <a:p>
            <a:pPr lvl="1">
              <a:spcAft>
                <a:spcPts val="600"/>
              </a:spcAft>
            </a:pPr>
            <a:r>
              <a:rPr lang="en-US" sz="3000" dirty="0"/>
              <a:t>You can adjust the subtitle settings under the “Slide Show” option in the PowerPoint toolbar. </a:t>
            </a:r>
          </a:p>
          <a:p>
            <a:endParaRPr lang="en-CA" dirty="0"/>
          </a:p>
        </p:txBody>
      </p:sp>
      <p:sp>
        <p:nvSpPr>
          <p:cNvPr id="4" name="Slide Number Placeholder 3">
            <a:extLst>
              <a:ext uri="{FF2B5EF4-FFF2-40B4-BE49-F238E27FC236}">
                <a16:creationId xmlns:a16="http://schemas.microsoft.com/office/drawing/2014/main" id="{8368127A-967C-BF53-6C86-CCFC507734E3}"/>
              </a:ext>
            </a:extLst>
          </p:cNvPr>
          <p:cNvSpPr>
            <a:spLocks noGrp="1"/>
          </p:cNvSpPr>
          <p:nvPr>
            <p:ph type="sldNum" sz="quarter" idx="12"/>
          </p:nvPr>
        </p:nvSpPr>
        <p:spPr/>
        <p:txBody>
          <a:bodyPr/>
          <a:lstStyle/>
          <a:p>
            <a:fld id="{5B04349D-B87A-48FD-A359-6A04BC4FB981}" type="slidenum">
              <a:rPr lang="en-CA" smtClean="0"/>
              <a:t>7</a:t>
            </a:fld>
            <a:endParaRPr lang="en-CA" dirty="0"/>
          </a:p>
        </p:txBody>
      </p:sp>
    </p:spTree>
    <p:extLst>
      <p:ext uri="{BB962C8B-B14F-4D97-AF65-F5344CB8AC3E}">
        <p14:creationId xmlns:p14="http://schemas.microsoft.com/office/powerpoint/2010/main" val="266323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98B73-B9D0-6CE7-4881-B0254520BAB0}"/>
              </a:ext>
            </a:extLst>
          </p:cNvPr>
          <p:cNvSpPr>
            <a:spLocks noGrp="1"/>
          </p:cNvSpPr>
          <p:nvPr>
            <p:ph type="title"/>
          </p:nvPr>
        </p:nvSpPr>
        <p:spPr/>
        <p:txBody>
          <a:bodyPr/>
          <a:lstStyle/>
          <a:p>
            <a:r>
              <a:rPr lang="en-CA" dirty="0"/>
              <a:t>Google Slides: Enabling Subtitles and Captions</a:t>
            </a:r>
          </a:p>
        </p:txBody>
      </p:sp>
      <p:sp>
        <p:nvSpPr>
          <p:cNvPr id="3" name="Content Placeholder 2">
            <a:extLst>
              <a:ext uri="{FF2B5EF4-FFF2-40B4-BE49-F238E27FC236}">
                <a16:creationId xmlns:a16="http://schemas.microsoft.com/office/drawing/2014/main" id="{F79EC9FC-14BC-4853-7F19-14995C81CE5F}"/>
              </a:ext>
            </a:extLst>
          </p:cNvPr>
          <p:cNvSpPr>
            <a:spLocks noGrp="1"/>
          </p:cNvSpPr>
          <p:nvPr>
            <p:ph idx="1"/>
          </p:nvPr>
        </p:nvSpPr>
        <p:spPr/>
        <p:txBody>
          <a:bodyPr>
            <a:normAutofit fontScale="70000" lnSpcReduction="20000"/>
          </a:bodyPr>
          <a:lstStyle/>
          <a:p>
            <a:pPr>
              <a:lnSpc>
                <a:spcPct val="120000"/>
              </a:lnSpc>
              <a:spcAft>
                <a:spcPts val="600"/>
              </a:spcAft>
            </a:pPr>
            <a:r>
              <a:rPr lang="en-US" sz="4000" dirty="0"/>
              <a:t>How to turn on captions in Google Slides:</a:t>
            </a:r>
          </a:p>
          <a:p>
            <a:pPr lvl="1">
              <a:lnSpc>
                <a:spcPct val="120000"/>
              </a:lnSpc>
              <a:spcAft>
                <a:spcPts val="600"/>
              </a:spcAft>
            </a:pPr>
            <a:r>
              <a:rPr lang="en-US" sz="3400" dirty="0"/>
              <a:t>Begin the slide show and click on the more options (three vertical dots) at the bottom left side of the screen. </a:t>
            </a:r>
          </a:p>
          <a:p>
            <a:pPr lvl="1">
              <a:lnSpc>
                <a:spcPct val="120000"/>
              </a:lnSpc>
              <a:spcAft>
                <a:spcPts val="600"/>
              </a:spcAft>
            </a:pPr>
            <a:r>
              <a:rPr lang="en-US" sz="3400" dirty="0"/>
              <a:t>Select “Captions Preferences” and choose “Toggle captions.”</a:t>
            </a:r>
          </a:p>
          <a:p>
            <a:pPr lvl="1">
              <a:lnSpc>
                <a:spcPct val="120000"/>
              </a:lnSpc>
              <a:spcAft>
                <a:spcPts val="600"/>
              </a:spcAft>
            </a:pPr>
            <a:r>
              <a:rPr lang="en-US" sz="3400" dirty="0"/>
              <a:t>Or use “Ctrl + F5” (on Windows) or “Command + Shift + C” (on Mac).</a:t>
            </a:r>
          </a:p>
          <a:p>
            <a:endParaRPr lang="en-CA" dirty="0"/>
          </a:p>
        </p:txBody>
      </p:sp>
      <p:sp>
        <p:nvSpPr>
          <p:cNvPr id="4" name="Slide Number Placeholder 3">
            <a:extLst>
              <a:ext uri="{FF2B5EF4-FFF2-40B4-BE49-F238E27FC236}">
                <a16:creationId xmlns:a16="http://schemas.microsoft.com/office/drawing/2014/main" id="{20C339D9-F6FF-F9E1-EE48-3D8DB8833FCF}"/>
              </a:ext>
            </a:extLst>
          </p:cNvPr>
          <p:cNvSpPr>
            <a:spLocks noGrp="1"/>
          </p:cNvSpPr>
          <p:nvPr>
            <p:ph type="sldNum" sz="quarter" idx="12"/>
          </p:nvPr>
        </p:nvSpPr>
        <p:spPr/>
        <p:txBody>
          <a:bodyPr/>
          <a:lstStyle/>
          <a:p>
            <a:fld id="{5B04349D-B87A-48FD-A359-6A04BC4FB981}" type="slidenum">
              <a:rPr lang="en-CA" smtClean="0"/>
              <a:t>8</a:t>
            </a:fld>
            <a:endParaRPr lang="en-CA" dirty="0"/>
          </a:p>
        </p:txBody>
      </p:sp>
    </p:spTree>
    <p:extLst>
      <p:ext uri="{BB962C8B-B14F-4D97-AF65-F5344CB8AC3E}">
        <p14:creationId xmlns:p14="http://schemas.microsoft.com/office/powerpoint/2010/main" val="36314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1D6B7-5254-953A-81F7-1D21E61C7734}"/>
              </a:ext>
            </a:extLst>
          </p:cNvPr>
          <p:cNvSpPr>
            <a:spLocks noGrp="1"/>
          </p:cNvSpPr>
          <p:nvPr>
            <p:ph type="title"/>
          </p:nvPr>
        </p:nvSpPr>
        <p:spPr/>
        <p:txBody>
          <a:bodyPr/>
          <a:lstStyle/>
          <a:p>
            <a:r>
              <a:rPr lang="en-CA" dirty="0"/>
              <a:t>Notes and Comments</a:t>
            </a:r>
          </a:p>
        </p:txBody>
      </p:sp>
      <p:sp>
        <p:nvSpPr>
          <p:cNvPr id="3" name="Content Placeholder 2">
            <a:extLst>
              <a:ext uri="{FF2B5EF4-FFF2-40B4-BE49-F238E27FC236}">
                <a16:creationId xmlns:a16="http://schemas.microsoft.com/office/drawing/2014/main" id="{0737E8EE-23D6-6825-7615-D30BCC50F150}"/>
              </a:ext>
            </a:extLst>
          </p:cNvPr>
          <p:cNvSpPr>
            <a:spLocks noGrp="1"/>
          </p:cNvSpPr>
          <p:nvPr>
            <p:ph idx="1"/>
          </p:nvPr>
        </p:nvSpPr>
        <p:spPr>
          <a:xfrm>
            <a:off x="677333" y="1930400"/>
            <a:ext cx="8732673" cy="4620029"/>
          </a:xfrm>
        </p:spPr>
        <p:txBody>
          <a:bodyPr>
            <a:noAutofit/>
          </a:bodyPr>
          <a:lstStyle/>
          <a:p>
            <a:pPr>
              <a:spcAft>
                <a:spcPts val="600"/>
              </a:spcAft>
            </a:pPr>
            <a:r>
              <a:rPr lang="en-CA" sz="2800" dirty="0"/>
              <a:t>If using notes in PowerPoint, Keynote, and Google Slides. </a:t>
            </a:r>
          </a:p>
          <a:p>
            <a:pPr lvl="1">
              <a:spcAft>
                <a:spcPts val="600"/>
              </a:spcAft>
            </a:pPr>
            <a:r>
              <a:rPr lang="en-CA" sz="2400" dirty="0"/>
              <a:t>Use a large text size. </a:t>
            </a:r>
          </a:p>
          <a:p>
            <a:pPr lvl="1">
              <a:spcAft>
                <a:spcPts val="600"/>
              </a:spcAft>
            </a:pPr>
            <a:r>
              <a:rPr lang="en-CA" sz="2400" dirty="0"/>
              <a:t>Use a sans serif font. </a:t>
            </a:r>
          </a:p>
          <a:p>
            <a:pPr lvl="1">
              <a:spcAft>
                <a:spcPts val="600"/>
              </a:spcAft>
            </a:pPr>
            <a:r>
              <a:rPr lang="en-CA" sz="2400" dirty="0"/>
              <a:t>Consider the colour contrast between the text and background.</a:t>
            </a:r>
          </a:p>
          <a:p>
            <a:pPr>
              <a:spcAft>
                <a:spcPts val="600"/>
              </a:spcAft>
            </a:pPr>
            <a:r>
              <a:rPr lang="en-CA" sz="2800" dirty="0"/>
              <a:t>Comments can be accessible, but avoid them if unnecessary.</a:t>
            </a:r>
          </a:p>
        </p:txBody>
      </p:sp>
      <p:sp>
        <p:nvSpPr>
          <p:cNvPr id="4" name="Slide Number Placeholder 3">
            <a:extLst>
              <a:ext uri="{FF2B5EF4-FFF2-40B4-BE49-F238E27FC236}">
                <a16:creationId xmlns:a16="http://schemas.microsoft.com/office/drawing/2014/main" id="{B5E6D8FE-362A-D4D5-AC80-81E425896B50}"/>
              </a:ext>
            </a:extLst>
          </p:cNvPr>
          <p:cNvSpPr>
            <a:spLocks noGrp="1"/>
          </p:cNvSpPr>
          <p:nvPr>
            <p:ph type="sldNum" sz="quarter" idx="12"/>
          </p:nvPr>
        </p:nvSpPr>
        <p:spPr/>
        <p:txBody>
          <a:bodyPr/>
          <a:lstStyle/>
          <a:p>
            <a:fld id="{5B04349D-B87A-48FD-A359-6A04BC4FB981}" type="slidenum">
              <a:rPr lang="en-CA" smtClean="0"/>
              <a:t>9</a:t>
            </a:fld>
            <a:endParaRPr lang="en-CA" dirty="0"/>
          </a:p>
        </p:txBody>
      </p:sp>
    </p:spTree>
    <p:extLst>
      <p:ext uri="{BB962C8B-B14F-4D97-AF65-F5344CB8AC3E}">
        <p14:creationId xmlns:p14="http://schemas.microsoft.com/office/powerpoint/2010/main" val="1402918778"/>
      </p:ext>
    </p:extLst>
  </p:cSld>
  <p:clrMapOvr>
    <a:masterClrMapping/>
  </p:clrMapOvr>
</p:sld>
</file>

<file path=ppt/theme/theme1.xml><?xml version="1.0" encoding="utf-8"?>
<a:theme xmlns:a="http://schemas.openxmlformats.org/drawingml/2006/main" name="PLARC">
  <a:themeElements>
    <a:clrScheme name="PLARC">
      <a:dk1>
        <a:srgbClr val="000000"/>
      </a:dk1>
      <a:lt1>
        <a:srgbClr val="FFFFFF"/>
      </a:lt1>
      <a:dk2>
        <a:srgbClr val="000000"/>
      </a:dk2>
      <a:lt2>
        <a:srgbClr val="FFFFFF"/>
      </a:lt2>
      <a:accent1>
        <a:srgbClr val="D9790F"/>
      </a:accent1>
      <a:accent2>
        <a:srgbClr val="B23228"/>
      </a:accent2>
      <a:accent3>
        <a:srgbClr val="3464D0"/>
      </a:accent3>
      <a:accent4>
        <a:srgbClr val="E76618"/>
      </a:accent4>
      <a:accent5>
        <a:srgbClr val="C42F1A"/>
      </a:accent5>
      <a:accent6>
        <a:srgbClr val="86002D"/>
      </a:accent6>
      <a:hlink>
        <a:srgbClr val="E76618"/>
      </a:hlink>
      <a:folHlink>
        <a:srgbClr val="B2322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LARC_PresentationTemplate" id="{F474D596-F489-F945-8A47-94B7683183B2}" vid="{195AE17C-7145-7047-9653-3435C7316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12770</TotalTime>
  <Words>1547</Words>
  <Application>Microsoft Macintosh PowerPoint</Application>
  <PresentationFormat>Widescreen</PresentationFormat>
  <Paragraphs>161</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 3</vt:lpstr>
      <vt:lpstr>PLARC</vt:lpstr>
      <vt:lpstr>Creating Accessible Presentations: Features and Tools</vt:lpstr>
      <vt:lpstr>Land Acknowledgment</vt:lpstr>
      <vt:lpstr>Tables</vt:lpstr>
      <vt:lpstr>Transitions and Animations</vt:lpstr>
      <vt:lpstr>Drawings and Annotations</vt:lpstr>
      <vt:lpstr>Captions and Subtitles</vt:lpstr>
      <vt:lpstr>PowerPoint: Enabling Subtitles and Captions</vt:lpstr>
      <vt:lpstr>Google Slides: Enabling Subtitles and Captions</vt:lpstr>
      <vt:lpstr>Notes and Comments</vt:lpstr>
      <vt:lpstr>Accessible Handouts</vt:lpstr>
      <vt:lpstr>Creating an HTML Version of Your Slides</vt:lpstr>
      <vt:lpstr>PowerPoint Accessibility Checker</vt:lpstr>
      <vt:lpstr>Slide Reading Order</vt:lpstr>
      <vt:lpstr>How to Edit the Slide Reading Order</vt:lpstr>
      <vt:lpstr>Demonstration: Person with Low Vision</vt:lpstr>
      <vt:lpstr>Demonstration: Screen Reader User</vt:lpstr>
      <vt:lpstr>Thank You!</vt:lpstr>
      <vt:lpstr>References</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Riane Lapaire</dc:creator>
  <cp:lastModifiedBy>Megan Sellmer</cp:lastModifiedBy>
  <cp:revision>196</cp:revision>
  <cp:lastPrinted>2022-08-04T16:29:45Z</cp:lastPrinted>
  <dcterms:created xsi:type="dcterms:W3CDTF">2021-10-18T19:45:14Z</dcterms:created>
  <dcterms:modified xsi:type="dcterms:W3CDTF">2023-03-21T18:30:24Z</dcterms:modified>
</cp:coreProperties>
</file>