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2" r:id="rId1"/>
  </p:sldMasterIdLst>
  <p:notesMasterIdLst>
    <p:notesMasterId r:id="rId27"/>
  </p:notesMasterIdLst>
  <p:sldIdLst>
    <p:sldId id="256" r:id="rId2"/>
    <p:sldId id="260" r:id="rId3"/>
    <p:sldId id="291" r:id="rId4"/>
    <p:sldId id="262" r:id="rId5"/>
    <p:sldId id="267" r:id="rId6"/>
    <p:sldId id="292" r:id="rId7"/>
    <p:sldId id="263" r:id="rId8"/>
    <p:sldId id="294" r:id="rId9"/>
    <p:sldId id="272" r:id="rId10"/>
    <p:sldId id="285" r:id="rId11"/>
    <p:sldId id="296" r:id="rId12"/>
    <p:sldId id="280" r:id="rId13"/>
    <p:sldId id="293" r:id="rId14"/>
    <p:sldId id="282" r:id="rId15"/>
    <p:sldId id="268" r:id="rId16"/>
    <p:sldId id="281" r:id="rId17"/>
    <p:sldId id="295" r:id="rId18"/>
    <p:sldId id="287" r:id="rId19"/>
    <p:sldId id="290" r:id="rId20"/>
    <p:sldId id="289" r:id="rId21"/>
    <p:sldId id="288" r:id="rId22"/>
    <p:sldId id="278" r:id="rId23"/>
    <p:sldId id="266" r:id="rId24"/>
    <p:sldId id="273" r:id="rId25"/>
    <p:sldId id="277"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9B7CA42-CC55-9041-8F2B-2D175B64CD7F}" name="Megan Sellmer" initials="MS" userId="ab38a6f9e87cdefb"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9790F"/>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373" autoAdjust="0"/>
    <p:restoredTop sz="71057"/>
  </p:normalViewPr>
  <p:slideViewPr>
    <p:cSldViewPr snapToGrid="0">
      <p:cViewPr varScale="1">
        <p:scale>
          <a:sx n="78" d="100"/>
          <a:sy n="78" d="100"/>
        </p:scale>
        <p:origin x="1064" y="17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5" d="100"/>
          <a:sy n="85" d="100"/>
        </p:scale>
        <p:origin x="3240"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C1BBFC-C0E3-425C-A80B-8B89DD75851A}" type="datetimeFigureOut">
              <a:rPr lang="en-CA" smtClean="0"/>
              <a:t>2023-03-28</a:t>
            </a:fld>
            <a:endParaRPr lang="en-C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5BF1AE-9C4F-442E-84DE-4726CBC67FF0}" type="slidenum">
              <a:rPr lang="en-CA" smtClean="0"/>
              <a:t>‹#›</a:t>
            </a:fld>
            <a:endParaRPr lang="en-CA" dirty="0"/>
          </a:p>
        </p:txBody>
      </p:sp>
    </p:spTree>
    <p:extLst>
      <p:ext uri="{BB962C8B-B14F-4D97-AF65-F5344CB8AC3E}">
        <p14:creationId xmlns:p14="http://schemas.microsoft.com/office/powerpoint/2010/main" val="3241454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5"/>
          </p:nvPr>
        </p:nvSpPr>
        <p:spPr/>
        <p:txBody>
          <a:bodyPr/>
          <a:lstStyle/>
          <a:p>
            <a:fld id="{D55BF1AE-9C4F-442E-84DE-4726CBC67FF0}" type="slidenum">
              <a:rPr lang="en-CA" smtClean="0"/>
              <a:t>1</a:t>
            </a:fld>
            <a:endParaRPr lang="en-CA" dirty="0"/>
          </a:p>
        </p:txBody>
      </p:sp>
    </p:spTree>
    <p:extLst>
      <p:ext uri="{BB962C8B-B14F-4D97-AF65-F5344CB8AC3E}">
        <p14:creationId xmlns:p14="http://schemas.microsoft.com/office/powerpoint/2010/main" val="19899420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55BF1AE-9C4F-442E-84DE-4726CBC67FF0}" type="slidenum">
              <a:rPr lang="en-CA" smtClean="0"/>
              <a:t>11</a:t>
            </a:fld>
            <a:endParaRPr lang="en-CA" dirty="0"/>
          </a:p>
        </p:txBody>
      </p:sp>
    </p:spTree>
    <p:extLst>
      <p:ext uri="{BB962C8B-B14F-4D97-AF65-F5344CB8AC3E}">
        <p14:creationId xmlns:p14="http://schemas.microsoft.com/office/powerpoint/2010/main" val="28280574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55BF1AE-9C4F-442E-84DE-4726CBC67FF0}" type="slidenum">
              <a:rPr lang="en-CA" smtClean="0"/>
              <a:t>12</a:t>
            </a:fld>
            <a:endParaRPr lang="en-CA" dirty="0"/>
          </a:p>
        </p:txBody>
      </p:sp>
    </p:spTree>
    <p:extLst>
      <p:ext uri="{BB962C8B-B14F-4D97-AF65-F5344CB8AC3E}">
        <p14:creationId xmlns:p14="http://schemas.microsoft.com/office/powerpoint/2010/main" val="42855552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For example, in a chart, you would describe the text like the y and x-axis labels, the percentages of the each option, etc. </a:t>
            </a:r>
          </a:p>
        </p:txBody>
      </p:sp>
      <p:sp>
        <p:nvSpPr>
          <p:cNvPr id="4" name="Slide Number Placeholder 3"/>
          <p:cNvSpPr>
            <a:spLocks noGrp="1"/>
          </p:cNvSpPr>
          <p:nvPr>
            <p:ph type="sldNum" sz="quarter" idx="5"/>
          </p:nvPr>
        </p:nvSpPr>
        <p:spPr/>
        <p:txBody>
          <a:bodyPr/>
          <a:lstStyle/>
          <a:p>
            <a:fld id="{D55BF1AE-9C4F-442E-84DE-4726CBC67FF0}" type="slidenum">
              <a:rPr lang="en-CA" smtClean="0"/>
              <a:t>13</a:t>
            </a:fld>
            <a:endParaRPr lang="en-CA" dirty="0"/>
          </a:p>
        </p:txBody>
      </p:sp>
    </p:spTree>
    <p:extLst>
      <p:ext uri="{BB962C8B-B14F-4D97-AF65-F5344CB8AC3E}">
        <p14:creationId xmlns:p14="http://schemas.microsoft.com/office/powerpoint/2010/main" val="10411638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Long descriptions should provide an overview of the image before you describe specific details. You can break the image up into different parts and describe each individually. For example, in an infographic, describe each chart, table, image, etc., separately in a logical order like left to right.</a:t>
            </a:r>
          </a:p>
        </p:txBody>
      </p:sp>
      <p:sp>
        <p:nvSpPr>
          <p:cNvPr id="4" name="Slide Number Placeholder 3"/>
          <p:cNvSpPr>
            <a:spLocks noGrp="1"/>
          </p:cNvSpPr>
          <p:nvPr>
            <p:ph type="sldNum" sz="quarter" idx="5"/>
          </p:nvPr>
        </p:nvSpPr>
        <p:spPr/>
        <p:txBody>
          <a:bodyPr/>
          <a:lstStyle/>
          <a:p>
            <a:fld id="{D55BF1AE-9C4F-442E-84DE-4726CBC67FF0}" type="slidenum">
              <a:rPr lang="en-CA" smtClean="0"/>
              <a:t>14</a:t>
            </a:fld>
            <a:endParaRPr lang="en-CA" dirty="0"/>
          </a:p>
        </p:txBody>
      </p:sp>
    </p:spTree>
    <p:extLst>
      <p:ext uri="{BB962C8B-B14F-4D97-AF65-F5344CB8AC3E}">
        <p14:creationId xmlns:p14="http://schemas.microsoft.com/office/powerpoint/2010/main" val="16650056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Errors, like missing alt text, images that are not inline, missing slide titles, etc.</a:t>
            </a:r>
          </a:p>
          <a:p>
            <a:r>
              <a:rPr lang="en-CA" dirty="0"/>
              <a:t>Warnings, like simple tables, insufficient colour contrast, and captions, are included in the media, and the reading order of the slides is correct. </a:t>
            </a:r>
          </a:p>
          <a:p>
            <a:r>
              <a:rPr lang="en-CA" dirty="0"/>
              <a:t>Tips, like slide titles, which need to be unique and marked up as headings. </a:t>
            </a:r>
          </a:p>
          <a:p>
            <a:endParaRPr lang="en-CA" dirty="0"/>
          </a:p>
          <a:p>
            <a:r>
              <a:rPr lang="en-CA" dirty="0"/>
              <a:t>Accessibility Checker is a great starting point!</a:t>
            </a:r>
          </a:p>
        </p:txBody>
      </p:sp>
      <p:sp>
        <p:nvSpPr>
          <p:cNvPr id="4" name="Slide Number Placeholder 3"/>
          <p:cNvSpPr>
            <a:spLocks noGrp="1"/>
          </p:cNvSpPr>
          <p:nvPr>
            <p:ph type="sldNum" sz="quarter" idx="5"/>
          </p:nvPr>
        </p:nvSpPr>
        <p:spPr/>
        <p:txBody>
          <a:bodyPr/>
          <a:lstStyle/>
          <a:p>
            <a:fld id="{D55BF1AE-9C4F-442E-84DE-4726CBC67FF0}" type="slidenum">
              <a:rPr lang="en-CA" smtClean="0"/>
              <a:t>15</a:t>
            </a:fld>
            <a:endParaRPr lang="en-CA" dirty="0"/>
          </a:p>
        </p:txBody>
      </p:sp>
    </p:spTree>
    <p:extLst>
      <p:ext uri="{BB962C8B-B14F-4D97-AF65-F5344CB8AC3E}">
        <p14:creationId xmlns:p14="http://schemas.microsoft.com/office/powerpoint/2010/main" val="6566931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What is being spoken in the video includes </a:t>
            </a:r>
            <a:r>
              <a:rPr lang="en-CA" sz="1200" b="0" i="0" dirty="0">
                <a:solidFill>
                  <a:srgbClr val="272626"/>
                </a:solidFill>
                <a:effectLst/>
                <a:latin typeface="Arial" panose="020B0604020202020204" pitchFamily="34" charset="0"/>
              </a:rPr>
              <a:t>character dialogues and narration.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b="0" i="0" dirty="0">
              <a:solidFill>
                <a:srgbClr val="272626"/>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b="0" i="0" dirty="0">
                <a:solidFill>
                  <a:srgbClr val="272626"/>
                </a:solidFill>
                <a:effectLst/>
                <a:latin typeface="Arial" panose="020B0604020202020204" pitchFamily="34" charset="0"/>
              </a:rPr>
              <a:t>The background noise and sound effects can include things like birds chirping, or a door slamming. </a:t>
            </a:r>
          </a:p>
          <a:p>
            <a:endParaRPr lang="en-CA" dirty="0"/>
          </a:p>
        </p:txBody>
      </p:sp>
      <p:sp>
        <p:nvSpPr>
          <p:cNvPr id="4" name="Slide Number Placeholder 3"/>
          <p:cNvSpPr>
            <a:spLocks noGrp="1"/>
          </p:cNvSpPr>
          <p:nvPr>
            <p:ph type="sldNum" sz="quarter" idx="5"/>
          </p:nvPr>
        </p:nvSpPr>
        <p:spPr/>
        <p:txBody>
          <a:bodyPr/>
          <a:lstStyle/>
          <a:p>
            <a:fld id="{D55BF1AE-9C4F-442E-84DE-4726CBC67FF0}" type="slidenum">
              <a:rPr lang="en-CA" smtClean="0"/>
              <a:t>16</a:t>
            </a:fld>
            <a:endParaRPr lang="en-CA" dirty="0"/>
          </a:p>
        </p:txBody>
      </p:sp>
    </p:spTree>
    <p:extLst>
      <p:ext uri="{BB962C8B-B14F-4D97-AF65-F5344CB8AC3E}">
        <p14:creationId xmlns:p14="http://schemas.microsoft.com/office/powerpoint/2010/main" val="19236397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solidFill>
                  <a:srgbClr val="272626"/>
                </a:solidFill>
                <a:latin typeface="Arial" panose="020B0604020202020204" pitchFamily="34" charset="0"/>
              </a:rPr>
              <a:t>There are many different ways to create and edit captions/subtitles. I use YouTube to create and edit the subtitles of recordings. </a:t>
            </a:r>
          </a:p>
          <a:p>
            <a:endParaRPr lang="en-CA" dirty="0"/>
          </a:p>
        </p:txBody>
      </p:sp>
      <p:sp>
        <p:nvSpPr>
          <p:cNvPr id="4" name="Slide Number Placeholder 3"/>
          <p:cNvSpPr>
            <a:spLocks noGrp="1"/>
          </p:cNvSpPr>
          <p:nvPr>
            <p:ph type="sldNum" sz="quarter" idx="5"/>
          </p:nvPr>
        </p:nvSpPr>
        <p:spPr/>
        <p:txBody>
          <a:bodyPr/>
          <a:lstStyle/>
          <a:p>
            <a:fld id="{D55BF1AE-9C4F-442E-84DE-4726CBC67FF0}" type="slidenum">
              <a:rPr lang="en-CA" smtClean="0"/>
              <a:t>17</a:t>
            </a:fld>
            <a:endParaRPr lang="en-CA" dirty="0"/>
          </a:p>
        </p:txBody>
      </p:sp>
    </p:spTree>
    <p:extLst>
      <p:ext uri="{BB962C8B-B14F-4D97-AF65-F5344CB8AC3E}">
        <p14:creationId xmlns:p14="http://schemas.microsoft.com/office/powerpoint/2010/main" val="2030257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55BF1AE-9C4F-442E-84DE-4726CBC67FF0}" type="slidenum">
              <a:rPr lang="en-CA" smtClean="0"/>
              <a:t>18</a:t>
            </a:fld>
            <a:endParaRPr lang="en-CA" dirty="0"/>
          </a:p>
        </p:txBody>
      </p:sp>
    </p:spTree>
    <p:extLst>
      <p:ext uri="{BB962C8B-B14F-4D97-AF65-F5344CB8AC3E}">
        <p14:creationId xmlns:p14="http://schemas.microsoft.com/office/powerpoint/2010/main" val="11294485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0" i="0" dirty="0">
                <a:solidFill>
                  <a:srgbClr val="272626"/>
                </a:solidFill>
                <a:effectLst/>
                <a:latin typeface="Arial" panose="020B0604020202020204" pitchFamily="34" charset="0"/>
              </a:rPr>
              <a:t>With point 1: The audio description track needs to be audible on top of the video but not overlap with the video’s dialogue.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b="0" i="0" dirty="0">
              <a:solidFill>
                <a:srgbClr val="272626"/>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b="0" i="0" dirty="0">
                <a:solidFill>
                  <a:srgbClr val="272626"/>
                </a:solidFill>
                <a:effectLst/>
                <a:latin typeface="Arial" panose="020B0604020202020204" pitchFamily="34" charset="0"/>
              </a:rPr>
              <a:t>Do not reveal key information (e.g., character names or actions) before they are shared with everyone else on the screen and only describe what is occurring.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b="0" i="0" dirty="0">
              <a:solidFill>
                <a:srgbClr val="272626"/>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b="0" i="0" dirty="0">
                <a:solidFill>
                  <a:srgbClr val="272626"/>
                </a:solidFill>
                <a:effectLst/>
                <a:latin typeface="Arial" panose="020B0604020202020204" pitchFamily="34" charset="0"/>
              </a:rPr>
              <a:t>You need to describe the important visual elements of the scene, information that cannot be understood solely through dialogue and sound effects (e.g., costumes, expressions, actions etc.).</a:t>
            </a:r>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b="0" i="0" dirty="0">
              <a:solidFill>
                <a:srgbClr val="272626"/>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b="0" i="0" dirty="0">
              <a:solidFill>
                <a:srgbClr val="272626"/>
              </a:solidFill>
              <a:effectLst/>
              <a:latin typeface="Arial" panose="020B0604020202020204" pitchFamily="34" charset="0"/>
            </a:endParaRPr>
          </a:p>
          <a:p>
            <a:endParaRPr lang="en-CA" dirty="0"/>
          </a:p>
        </p:txBody>
      </p:sp>
      <p:sp>
        <p:nvSpPr>
          <p:cNvPr id="4" name="Slide Number Placeholder 3"/>
          <p:cNvSpPr>
            <a:spLocks noGrp="1"/>
          </p:cNvSpPr>
          <p:nvPr>
            <p:ph type="sldNum" sz="quarter" idx="5"/>
          </p:nvPr>
        </p:nvSpPr>
        <p:spPr/>
        <p:txBody>
          <a:bodyPr/>
          <a:lstStyle/>
          <a:p>
            <a:fld id="{D55BF1AE-9C4F-442E-84DE-4726CBC67FF0}" type="slidenum">
              <a:rPr lang="en-CA" smtClean="0"/>
              <a:t>19</a:t>
            </a:fld>
            <a:endParaRPr lang="en-CA" dirty="0"/>
          </a:p>
        </p:txBody>
      </p:sp>
    </p:spTree>
    <p:extLst>
      <p:ext uri="{BB962C8B-B14F-4D97-AF65-F5344CB8AC3E}">
        <p14:creationId xmlns:p14="http://schemas.microsoft.com/office/powerpoint/2010/main" val="11352544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0" i="0" dirty="0">
                <a:solidFill>
                  <a:srgbClr val="272626"/>
                </a:solidFill>
                <a:effectLst/>
                <a:latin typeface="Arial" panose="020B0604020202020204" pitchFamily="34" charset="0"/>
              </a:rPr>
              <a:t>You can integrate them into your video scripts by describing aloud what you’re doing in the video when you record it.</a:t>
            </a:r>
          </a:p>
        </p:txBody>
      </p:sp>
      <p:sp>
        <p:nvSpPr>
          <p:cNvPr id="4" name="Slide Number Placeholder 3"/>
          <p:cNvSpPr>
            <a:spLocks noGrp="1"/>
          </p:cNvSpPr>
          <p:nvPr>
            <p:ph type="sldNum" sz="quarter" idx="5"/>
          </p:nvPr>
        </p:nvSpPr>
        <p:spPr/>
        <p:txBody>
          <a:bodyPr/>
          <a:lstStyle/>
          <a:p>
            <a:fld id="{D55BF1AE-9C4F-442E-84DE-4726CBC67FF0}" type="slidenum">
              <a:rPr lang="en-CA" smtClean="0"/>
              <a:t>20</a:t>
            </a:fld>
            <a:endParaRPr lang="en-CA" dirty="0"/>
          </a:p>
        </p:txBody>
      </p:sp>
    </p:spTree>
    <p:extLst>
      <p:ext uri="{BB962C8B-B14F-4D97-AF65-F5344CB8AC3E}">
        <p14:creationId xmlns:p14="http://schemas.microsoft.com/office/powerpoint/2010/main" val="3834120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would like to begin with a land acknowledgment that… </a:t>
            </a:r>
          </a:p>
        </p:txBody>
      </p:sp>
      <p:sp>
        <p:nvSpPr>
          <p:cNvPr id="4" name="Slide Number Placeholder 3"/>
          <p:cNvSpPr>
            <a:spLocks noGrp="1"/>
          </p:cNvSpPr>
          <p:nvPr>
            <p:ph type="sldNum" sz="quarter" idx="5"/>
          </p:nvPr>
        </p:nvSpPr>
        <p:spPr/>
        <p:txBody>
          <a:bodyPr/>
          <a:lstStyle/>
          <a:p>
            <a:fld id="{D55BF1AE-9C4F-442E-84DE-4726CBC67FF0}" type="slidenum">
              <a:rPr lang="en-CA" smtClean="0"/>
              <a:t>2</a:t>
            </a:fld>
            <a:endParaRPr lang="en-CA" dirty="0"/>
          </a:p>
        </p:txBody>
      </p:sp>
    </p:spTree>
    <p:extLst>
      <p:ext uri="{BB962C8B-B14F-4D97-AF65-F5344CB8AC3E}">
        <p14:creationId xmlns:p14="http://schemas.microsoft.com/office/powerpoint/2010/main" val="39691163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55BF1AE-9C4F-442E-84DE-4726CBC67FF0}" type="slidenum">
              <a:rPr lang="en-CA" smtClean="0"/>
              <a:t>21</a:t>
            </a:fld>
            <a:endParaRPr lang="en-CA" dirty="0"/>
          </a:p>
        </p:txBody>
      </p:sp>
    </p:spTree>
    <p:extLst>
      <p:ext uri="{BB962C8B-B14F-4D97-AF65-F5344CB8AC3E}">
        <p14:creationId xmlns:p14="http://schemas.microsoft.com/office/powerpoint/2010/main" val="41624156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55BF1AE-9C4F-442E-84DE-4726CBC67FF0}" type="slidenum">
              <a:rPr lang="en-CA" smtClean="0"/>
              <a:t>23</a:t>
            </a:fld>
            <a:endParaRPr lang="en-CA" dirty="0"/>
          </a:p>
        </p:txBody>
      </p:sp>
    </p:spTree>
    <p:extLst>
      <p:ext uri="{BB962C8B-B14F-4D97-AF65-F5344CB8AC3E}">
        <p14:creationId xmlns:p14="http://schemas.microsoft.com/office/powerpoint/2010/main" val="7374391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55BF1AE-9C4F-442E-84DE-4726CBC67FF0}" type="slidenum">
              <a:rPr lang="en-CA" smtClean="0"/>
              <a:t>24</a:t>
            </a:fld>
            <a:endParaRPr lang="en-CA" dirty="0"/>
          </a:p>
        </p:txBody>
      </p:sp>
    </p:spTree>
    <p:extLst>
      <p:ext uri="{BB962C8B-B14F-4D97-AF65-F5344CB8AC3E}">
        <p14:creationId xmlns:p14="http://schemas.microsoft.com/office/powerpoint/2010/main" val="38864612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55BF1AE-9C4F-442E-84DE-4726CBC67FF0}" type="slidenum">
              <a:rPr lang="en-CA" smtClean="0"/>
              <a:t>25</a:t>
            </a:fld>
            <a:endParaRPr lang="en-CA" dirty="0"/>
          </a:p>
        </p:txBody>
      </p:sp>
    </p:spTree>
    <p:extLst>
      <p:ext uri="{BB962C8B-B14F-4D97-AF65-F5344CB8AC3E}">
        <p14:creationId xmlns:p14="http://schemas.microsoft.com/office/powerpoint/2010/main" val="1387444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t>We recommend having less text on the slide. </a:t>
            </a:r>
          </a:p>
          <a:p>
            <a:endParaRPr lang="en-CA" dirty="0"/>
          </a:p>
        </p:txBody>
      </p:sp>
      <p:sp>
        <p:nvSpPr>
          <p:cNvPr id="4" name="Slide Number Placeholder 3"/>
          <p:cNvSpPr>
            <a:spLocks noGrp="1"/>
          </p:cNvSpPr>
          <p:nvPr>
            <p:ph type="sldNum" sz="quarter" idx="5"/>
          </p:nvPr>
        </p:nvSpPr>
        <p:spPr/>
        <p:txBody>
          <a:bodyPr/>
          <a:lstStyle/>
          <a:p>
            <a:fld id="{D55BF1AE-9C4F-442E-84DE-4726CBC67FF0}" type="slidenum">
              <a:rPr lang="en-CA" smtClean="0"/>
              <a:t>4</a:t>
            </a:fld>
            <a:endParaRPr lang="en-CA" dirty="0"/>
          </a:p>
        </p:txBody>
      </p:sp>
    </p:spTree>
    <p:extLst>
      <p:ext uri="{BB962C8B-B14F-4D97-AF65-F5344CB8AC3E}">
        <p14:creationId xmlns:p14="http://schemas.microsoft.com/office/powerpoint/2010/main" val="947054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b="0" i="0" dirty="0">
              <a:solidFill>
                <a:srgbClr val="272626"/>
              </a:solidFill>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D55BF1AE-9C4F-442E-84DE-4726CBC67FF0}" type="slidenum">
              <a:rPr lang="en-CA" smtClean="0"/>
              <a:t>5</a:t>
            </a:fld>
            <a:endParaRPr lang="en-CA" dirty="0"/>
          </a:p>
        </p:txBody>
      </p:sp>
    </p:spTree>
    <p:extLst>
      <p:ext uri="{BB962C8B-B14F-4D97-AF65-F5344CB8AC3E}">
        <p14:creationId xmlns:p14="http://schemas.microsoft.com/office/powerpoint/2010/main" val="3871661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4700" baseline="0" dirty="0">
                <a:latin typeface="Verdana" panose="020B0604030504040204" pitchFamily="34" charset="0"/>
                <a:ea typeface="Verdana" panose="020B0604030504040204" pitchFamily="34" charset="0"/>
                <a:cs typeface="Verdana" panose="020B0604030504040204" pitchFamily="34" charset="0"/>
              </a:rPr>
              <a:t>Auto-generated alt text can be, at best, undescriptive and, at worst incorrect and confusing. For example, “may be a picture of indoor” is auto-generated alt text for a photograph of a library interior. </a:t>
            </a:r>
          </a:p>
          <a:p>
            <a:endParaRPr lang="en-CA" sz="4700" baseline="0" dirty="0">
              <a:latin typeface="Verdana" panose="020B0604030504040204" pitchFamily="34" charset="0"/>
              <a:ea typeface="Verdana" panose="020B0604030504040204" pitchFamily="34" charset="0"/>
              <a:cs typeface="Verdana" panose="020B0604030504040204" pitchFamily="34" charset="0"/>
            </a:endParaRPr>
          </a:p>
          <a:p>
            <a:r>
              <a:rPr lang="en-CA" sz="4800" b="0" i="0" dirty="0">
                <a:solidFill>
                  <a:srgbClr val="272626"/>
                </a:solidFill>
                <a:effectLst/>
                <a:latin typeface="Arial" panose="020B0604020202020204" pitchFamily="34" charset="0"/>
              </a:rPr>
              <a:t>When screen readers read nothing, they only tell the user there is an “image” or a “graphic” with no label.</a:t>
            </a:r>
            <a:endParaRPr lang="en-CA" sz="4700" baseline="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5"/>
          </p:nvPr>
        </p:nvSpPr>
        <p:spPr/>
        <p:txBody>
          <a:bodyPr/>
          <a:lstStyle/>
          <a:p>
            <a:fld id="{D55BF1AE-9C4F-442E-84DE-4726CBC67FF0}" type="slidenum">
              <a:rPr lang="en-CA" smtClean="0"/>
              <a:t>6</a:t>
            </a:fld>
            <a:endParaRPr lang="en-CA" dirty="0"/>
          </a:p>
        </p:txBody>
      </p:sp>
    </p:spTree>
    <p:extLst>
      <p:ext uri="{BB962C8B-B14F-4D97-AF65-F5344CB8AC3E}">
        <p14:creationId xmlns:p14="http://schemas.microsoft.com/office/powerpoint/2010/main" val="40199709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0" i="0" dirty="0">
                <a:solidFill>
                  <a:srgbClr val="272626"/>
                </a:solidFill>
                <a:effectLst/>
              </a:rPr>
              <a:t>What we mean by not including surrounding information in the alt text is don’t add the cation text, for example, as that will just be repeated.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When writing for your audience, y</a:t>
            </a:r>
            <a:r>
              <a:rPr lang="en-CA" sz="1200" b="0" i="0" dirty="0">
                <a:solidFill>
                  <a:srgbClr val="272626"/>
                </a:solidFill>
                <a:effectLst/>
                <a:latin typeface="Arial" panose="020B0604020202020204" pitchFamily="34" charset="0"/>
              </a:rPr>
              <a:t>ou will describe an image intended for children (like an image from a storybook) differently than you would a Stephen King book cover.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b="0" i="0" dirty="0">
              <a:solidFill>
                <a:srgbClr val="272626"/>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b="0" i="0" dirty="0">
                <a:solidFill>
                  <a:srgbClr val="272626"/>
                </a:solidFill>
                <a:effectLst/>
                <a:latin typeface="Arial" panose="020B0604020202020204" pitchFamily="34" charset="0"/>
              </a:rPr>
              <a:t>Additionally, d</a:t>
            </a:r>
            <a:r>
              <a:rPr lang="en-CA" sz="1200" b="0" i="0" dirty="0">
                <a:solidFill>
                  <a:srgbClr val="272626"/>
                </a:solidFill>
                <a:effectLst/>
              </a:rPr>
              <a:t>o not use alt text to add extra information unrelated to the image, such as keywords.</a:t>
            </a:r>
            <a:endParaRPr lang="en-CA" sz="1200" b="0" i="0" dirty="0">
              <a:solidFill>
                <a:srgbClr val="272626"/>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b="0" i="0" dirty="0">
              <a:solidFill>
                <a:srgbClr val="272626"/>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b="0" i="0" dirty="0">
              <a:solidFill>
                <a:srgbClr val="272626"/>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b="0" i="0" dirty="0">
              <a:solidFill>
                <a:srgbClr val="272626"/>
              </a:solidFill>
              <a:effectLst/>
              <a:latin typeface="Arial" panose="020B0604020202020204" pitchFamily="34" charset="0"/>
            </a:endParaRPr>
          </a:p>
          <a:p>
            <a:endParaRPr lang="en-CA" dirty="0"/>
          </a:p>
        </p:txBody>
      </p:sp>
      <p:sp>
        <p:nvSpPr>
          <p:cNvPr id="4" name="Slide Number Placeholder 3"/>
          <p:cNvSpPr>
            <a:spLocks noGrp="1"/>
          </p:cNvSpPr>
          <p:nvPr>
            <p:ph type="sldNum" sz="quarter" idx="5"/>
          </p:nvPr>
        </p:nvSpPr>
        <p:spPr/>
        <p:txBody>
          <a:bodyPr/>
          <a:lstStyle/>
          <a:p>
            <a:fld id="{D55BF1AE-9C4F-442E-84DE-4726CBC67FF0}" type="slidenum">
              <a:rPr lang="en-CA" smtClean="0"/>
              <a:t>7</a:t>
            </a:fld>
            <a:endParaRPr lang="en-CA" dirty="0"/>
          </a:p>
        </p:txBody>
      </p:sp>
    </p:spTree>
    <p:extLst>
      <p:ext uri="{BB962C8B-B14F-4D97-AF65-F5344CB8AC3E}">
        <p14:creationId xmlns:p14="http://schemas.microsoft.com/office/powerpoint/2010/main" val="8748283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For example, avoid gendering a person unless you know the pronouns they prefer. </a:t>
            </a:r>
          </a:p>
          <a:p>
            <a:endParaRPr lang="en-CA" dirty="0"/>
          </a:p>
          <a:p>
            <a:r>
              <a:rPr lang="en-CA" dirty="0"/>
              <a:t>Physical characteristics include hairstyle, skin tone, facial features, clothing, etc. </a:t>
            </a:r>
            <a:endParaRPr lang="en-CA" sz="1200" dirty="0">
              <a:solidFill>
                <a:schemeClr val="tx1"/>
              </a:solidFill>
              <a:latin typeface="+mn-lt"/>
            </a:endParaRPr>
          </a:p>
          <a:p>
            <a:endParaRPr lang="en-CA" sz="1200" dirty="0">
              <a:solidFill>
                <a:schemeClr val="tx1"/>
              </a:solidFill>
              <a:latin typeface="+mn-lt"/>
            </a:endParaRPr>
          </a:p>
          <a:p>
            <a:r>
              <a:rPr lang="en-CA" sz="2600" dirty="0">
                <a:solidFill>
                  <a:srgbClr val="272626"/>
                </a:solidFill>
                <a:latin typeface="Arial" panose="020B0604020202020204" pitchFamily="34" charset="0"/>
              </a:rPr>
              <a:t>For skin colour, we recommend using the emoji scale: </a:t>
            </a:r>
            <a:r>
              <a:rPr lang="en-CA" sz="2400" b="0" i="0" dirty="0">
                <a:solidFill>
                  <a:srgbClr val="272626"/>
                </a:solidFill>
                <a:effectLst/>
                <a:latin typeface="Arial" panose="020B0604020202020204" pitchFamily="34" charset="0"/>
              </a:rPr>
              <a:t>Light Skin Tone, Medium Skin Tone, Dark Skin Tone etc. </a:t>
            </a:r>
          </a:p>
          <a:p>
            <a:endParaRPr lang="en-CA" dirty="0"/>
          </a:p>
          <a:p>
            <a:endParaRPr lang="en-CA" dirty="0"/>
          </a:p>
          <a:p>
            <a:endParaRPr lang="en-CA" dirty="0"/>
          </a:p>
        </p:txBody>
      </p:sp>
      <p:sp>
        <p:nvSpPr>
          <p:cNvPr id="4" name="Slide Number Placeholder 3"/>
          <p:cNvSpPr>
            <a:spLocks noGrp="1"/>
          </p:cNvSpPr>
          <p:nvPr>
            <p:ph type="sldNum" sz="quarter" idx="5"/>
          </p:nvPr>
        </p:nvSpPr>
        <p:spPr/>
        <p:txBody>
          <a:bodyPr/>
          <a:lstStyle/>
          <a:p>
            <a:fld id="{D55BF1AE-9C4F-442E-84DE-4726CBC67FF0}" type="slidenum">
              <a:rPr lang="en-CA" smtClean="0"/>
              <a:t>8</a:t>
            </a:fld>
            <a:endParaRPr lang="en-CA" dirty="0"/>
          </a:p>
        </p:txBody>
      </p:sp>
    </p:spTree>
    <p:extLst>
      <p:ext uri="{BB962C8B-B14F-4D97-AF65-F5344CB8AC3E}">
        <p14:creationId xmlns:p14="http://schemas.microsoft.com/office/powerpoint/2010/main" val="11901202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t>Note: PowerPoint provides auto-generated alt text, but it is often incorrect or not descriptive. </a:t>
            </a:r>
          </a:p>
          <a:p>
            <a:endParaRPr lang="en-CA" dirty="0"/>
          </a:p>
          <a:p>
            <a:endParaRPr lang="en-CA" dirty="0"/>
          </a:p>
          <a:p>
            <a:endParaRPr lang="en-CA" dirty="0"/>
          </a:p>
        </p:txBody>
      </p:sp>
      <p:sp>
        <p:nvSpPr>
          <p:cNvPr id="4" name="Slide Number Placeholder 3"/>
          <p:cNvSpPr>
            <a:spLocks noGrp="1"/>
          </p:cNvSpPr>
          <p:nvPr>
            <p:ph type="sldNum" sz="quarter" idx="5"/>
          </p:nvPr>
        </p:nvSpPr>
        <p:spPr/>
        <p:txBody>
          <a:bodyPr/>
          <a:lstStyle/>
          <a:p>
            <a:fld id="{D55BF1AE-9C4F-442E-84DE-4726CBC67FF0}" type="slidenum">
              <a:rPr lang="en-CA" smtClean="0"/>
              <a:t>9</a:t>
            </a:fld>
            <a:endParaRPr lang="en-CA" dirty="0"/>
          </a:p>
        </p:txBody>
      </p:sp>
    </p:spTree>
    <p:extLst>
      <p:ext uri="{BB962C8B-B14F-4D97-AF65-F5344CB8AC3E}">
        <p14:creationId xmlns:p14="http://schemas.microsoft.com/office/powerpoint/2010/main" val="42339409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CA" sz="3200" dirty="0"/>
              <a:t>Keyboard shortcuts:</a:t>
            </a:r>
          </a:p>
          <a:p>
            <a:pPr lvl="1">
              <a:spcAft>
                <a:spcPts val="600"/>
              </a:spcAft>
            </a:pPr>
            <a:r>
              <a:rPr lang="en-CA" sz="2800" dirty="0"/>
              <a:t>Ctrl + Alt + Y (Windows)</a:t>
            </a:r>
          </a:p>
          <a:p>
            <a:pPr lvl="1">
              <a:spcAft>
                <a:spcPts val="600"/>
              </a:spcAft>
            </a:pPr>
            <a:r>
              <a:rPr lang="en-CA" sz="2800" dirty="0"/>
              <a:t>Command + Option + Y (Mac)</a:t>
            </a:r>
          </a:p>
          <a:p>
            <a:endParaRPr lang="en-CA" dirty="0"/>
          </a:p>
        </p:txBody>
      </p:sp>
      <p:sp>
        <p:nvSpPr>
          <p:cNvPr id="4" name="Slide Number Placeholder 3"/>
          <p:cNvSpPr>
            <a:spLocks noGrp="1"/>
          </p:cNvSpPr>
          <p:nvPr>
            <p:ph type="sldNum" sz="quarter" idx="5"/>
          </p:nvPr>
        </p:nvSpPr>
        <p:spPr/>
        <p:txBody>
          <a:bodyPr/>
          <a:lstStyle/>
          <a:p>
            <a:fld id="{D55BF1AE-9C4F-442E-84DE-4726CBC67FF0}" type="slidenum">
              <a:rPr lang="en-CA" smtClean="0"/>
              <a:t>10</a:t>
            </a:fld>
            <a:endParaRPr lang="en-CA" dirty="0"/>
          </a:p>
        </p:txBody>
      </p:sp>
    </p:spTree>
    <p:extLst>
      <p:ext uri="{BB962C8B-B14F-4D97-AF65-F5344CB8AC3E}">
        <p14:creationId xmlns:p14="http://schemas.microsoft.com/office/powerpoint/2010/main" val="35375851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6D8AAF64-AFC3-4105-B2B5-C563B3124EC5}" type="datetime1">
              <a:rPr lang="en-CA" smtClean="0"/>
              <a:t>2023-03-28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pic>
        <p:nvPicPr>
          <p:cNvPr id="18" name="Picture 17">
            <a:extLst>
              <a:ext uri="{FF2B5EF4-FFF2-40B4-BE49-F238E27FC236}">
                <a16:creationId xmlns:a16="http://schemas.microsoft.com/office/drawing/2014/main" id="{8E199831-9995-40D6-99AF-96936AC08D0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31934" y="3227685"/>
            <a:ext cx="4363793" cy="4363793"/>
          </a:xfrm>
          <a:prstGeom prst="rect">
            <a:avLst/>
          </a:prstGeom>
        </p:spPr>
      </p:pic>
      <p:pic>
        <p:nvPicPr>
          <p:cNvPr id="9" name="Picture 8" descr="Government of Canada logo. &quot;Canada&quot; in black letters with a Canadian flag sitting above the final &quot;a&quot;.">
            <a:extLst>
              <a:ext uri="{FF2B5EF4-FFF2-40B4-BE49-F238E27FC236}">
                <a16:creationId xmlns:a16="http://schemas.microsoft.com/office/drawing/2014/main" id="{8535C6F2-B501-443B-D1C2-0AB189FE219A}"/>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2205" t="33856" r="53034" b="8761"/>
          <a:stretch/>
        </p:blipFill>
        <p:spPr>
          <a:xfrm>
            <a:off x="4504343" y="5759408"/>
            <a:ext cx="1319636" cy="422944"/>
          </a:xfrm>
          <a:prstGeom prst="rect">
            <a:avLst/>
          </a:prstGeom>
        </p:spPr>
      </p:pic>
    </p:spTree>
    <p:extLst>
      <p:ext uri="{BB962C8B-B14F-4D97-AF65-F5344CB8AC3E}">
        <p14:creationId xmlns:p14="http://schemas.microsoft.com/office/powerpoint/2010/main" val="3585885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4C9054-6EC5-40C9-AE60-A08E7EAA77E7}" type="datetime1">
              <a:rPr lang="en-CA" smtClean="0"/>
              <a:t>2023-03-28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1227110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21EC10-9B96-4698-8F19-9AFF934D0052}" type="datetime1">
              <a:rPr lang="en-CA" smtClean="0"/>
              <a:t>2023-03-28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43449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C08E63-E965-4658-8000-A1E808DC6B7C}" type="datetime1">
              <a:rPr lang="en-CA" smtClean="0"/>
              <a:t>2023-03-28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20042326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D562D4-2594-4C4D-AE31-219E4129EF67}" type="datetime1">
              <a:rPr lang="en-CA" smtClean="0"/>
              <a:t>2023-03-28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44629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C06A62-C4CE-467D-8927-45109B3FB773}" type="datetime1">
              <a:rPr lang="en-CA" smtClean="0"/>
              <a:t>2023-03-28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40016672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25C12-EBD8-45FA-B665-E8D713425F02}" type="datetime1">
              <a:rPr lang="en-CA" smtClean="0"/>
              <a:t>2023-03-28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23246812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0D6B2D-67C1-44A4-BA57-54D4240AE12F}" type="datetime1">
              <a:rPr lang="en-CA" smtClean="0"/>
              <a:t>2023-03-28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1222163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B91FB-5D51-078C-10B9-CBC4DA4D23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71A245-0CEC-DEBE-C2F7-F11C8CEA229A}"/>
              </a:ext>
            </a:extLst>
          </p:cNvPr>
          <p:cNvSpPr>
            <a:spLocks noGrp="1"/>
          </p:cNvSpPr>
          <p:nvPr>
            <p:ph type="dt" sz="half" idx="10"/>
          </p:nvPr>
        </p:nvSpPr>
        <p:spPr/>
        <p:txBody>
          <a:bodyPr/>
          <a:lstStyle/>
          <a:p>
            <a:fld id="{D37535B4-F6A2-4C78-A65C-094CB1AAD24C}" type="datetime1">
              <a:rPr lang="en-CA" smtClean="0"/>
              <a:t>2023-03-28</a:t>
            </a:fld>
            <a:endParaRPr lang="en-CA" dirty="0"/>
          </a:p>
        </p:txBody>
      </p:sp>
      <p:sp>
        <p:nvSpPr>
          <p:cNvPr id="4" name="Footer Placeholder 3">
            <a:extLst>
              <a:ext uri="{FF2B5EF4-FFF2-40B4-BE49-F238E27FC236}">
                <a16:creationId xmlns:a16="http://schemas.microsoft.com/office/drawing/2014/main" id="{B6DC8DA7-25CB-4AB6-2FB6-B447C45F741A}"/>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87DA5FCA-D0A6-4CB2-1EC2-22FCB24587DD}"/>
              </a:ext>
            </a:extLst>
          </p:cNvPr>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0219646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12812-9B93-E6D8-C9E9-780C7722189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17E88F1-5358-E0F0-DDF0-6E8075F88732}"/>
              </a:ext>
            </a:extLst>
          </p:cNvPr>
          <p:cNvSpPr>
            <a:spLocks noGrp="1"/>
          </p:cNvSpPr>
          <p:nvPr>
            <p:ph type="dt" sz="half" idx="10"/>
          </p:nvPr>
        </p:nvSpPr>
        <p:spPr/>
        <p:txBody>
          <a:bodyPr/>
          <a:lstStyle/>
          <a:p>
            <a:fld id="{D37535B4-F6A2-4C78-A65C-094CB1AAD24C}" type="datetime1">
              <a:rPr lang="en-CA" smtClean="0"/>
              <a:t>2023-03-28</a:t>
            </a:fld>
            <a:endParaRPr lang="en-CA" dirty="0"/>
          </a:p>
        </p:txBody>
      </p:sp>
      <p:sp>
        <p:nvSpPr>
          <p:cNvPr id="4" name="Footer Placeholder 3">
            <a:extLst>
              <a:ext uri="{FF2B5EF4-FFF2-40B4-BE49-F238E27FC236}">
                <a16:creationId xmlns:a16="http://schemas.microsoft.com/office/drawing/2014/main" id="{875D093A-30D7-E265-B693-3193C0A7D447}"/>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86C12FB7-BCA6-F554-3090-0B63C9E4DA31}"/>
              </a:ext>
            </a:extLst>
          </p:cNvPr>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4701640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6AAD1-3807-0EE4-5238-131AD7027CB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77BF2F1-7C0F-A113-D2D2-AA7519E6DAC1}"/>
              </a:ext>
            </a:extLst>
          </p:cNvPr>
          <p:cNvSpPr>
            <a:spLocks noGrp="1"/>
          </p:cNvSpPr>
          <p:nvPr>
            <p:ph type="dt" sz="half" idx="10"/>
          </p:nvPr>
        </p:nvSpPr>
        <p:spPr/>
        <p:txBody>
          <a:bodyPr/>
          <a:lstStyle/>
          <a:p>
            <a:fld id="{D37535B4-F6A2-4C78-A65C-094CB1AAD24C}" type="datetime1">
              <a:rPr lang="en-CA" smtClean="0"/>
              <a:t>2023-03-28</a:t>
            </a:fld>
            <a:endParaRPr lang="en-CA" dirty="0"/>
          </a:p>
        </p:txBody>
      </p:sp>
      <p:sp>
        <p:nvSpPr>
          <p:cNvPr id="4" name="Footer Placeholder 3">
            <a:extLst>
              <a:ext uri="{FF2B5EF4-FFF2-40B4-BE49-F238E27FC236}">
                <a16:creationId xmlns:a16="http://schemas.microsoft.com/office/drawing/2014/main" id="{A54396B0-80C6-C118-76A3-B84D7D18134D}"/>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5F8D2028-35BE-3773-FE1C-A52AAE17B279}"/>
              </a:ext>
            </a:extLst>
          </p:cNvPr>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273906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F459820-76AA-46A7-8687-EFCA7AD01F20}" type="datetime1">
              <a:rPr lang="en-CA" smtClean="0"/>
              <a:t>2023-03-28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730019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04EA5E-DE4A-4416-9943-40CB8F4E4E31}" type="datetime1">
              <a:rPr lang="en-CA" smtClean="0"/>
              <a:t>2023-03-28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1423651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82781B-271E-4B62-85B1-E25062A9F9DA}" type="datetime1">
              <a:rPr lang="en-CA" smtClean="0"/>
              <a:t>2023-03-28</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2504327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84DA0C-2C25-4A7C-B6AA-9F2025B2772A}" type="datetime1">
              <a:rPr lang="en-CA" smtClean="0"/>
              <a:t>2023-03-28</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518167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10756D3-A273-47E7-A4DA-E4F21ED57F8B}" type="datetime1">
              <a:rPr lang="en-CA" smtClean="0"/>
              <a:t>2023-03-28</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922548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CF1260-6C28-43AB-9912-9606E6DAB530}" type="datetime1">
              <a:rPr lang="en-CA" smtClean="0"/>
              <a:t>2023-03-28</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715333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ECAF9B-A782-46AA-80B7-5DEB834CFE5B}" type="datetime1">
              <a:rPr lang="en-CA" smtClean="0"/>
              <a:t>2023-03-28</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686210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2E76DB-79AB-4919-A106-FF26DA370CF2}" type="datetime1">
              <a:rPr lang="en-CA" smtClean="0"/>
              <a:t>2023-03-28</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420152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7535B4-F6A2-4C78-A65C-094CB1AAD24C}" type="datetime1">
              <a:rPr lang="en-CA" smtClean="0"/>
              <a:t>2023-03-28</a:t>
            </a:fld>
            <a:endParaRPr lang="en-CA"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B04349D-B87A-48FD-A359-6A04BC4FB981}" type="slidenum">
              <a:rPr lang="en-CA" smtClean="0"/>
              <a:t>‹#›</a:t>
            </a:fld>
            <a:endParaRPr lang="en-CA" dirty="0"/>
          </a:p>
        </p:txBody>
      </p:sp>
    </p:spTree>
    <p:extLst>
      <p:ext uri="{BB962C8B-B14F-4D97-AF65-F5344CB8AC3E}">
        <p14:creationId xmlns:p14="http://schemas.microsoft.com/office/powerpoint/2010/main" val="3653196433"/>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 id="2147483780" r:id="rId18"/>
    <p:sldLayoutId id="2147483781" r:id="rId19"/>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youdescribe.or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w3.org/WAI/teach-advocate/accessible-presentations/" TargetMode="External"/><Relationship Id="rId7" Type="http://schemas.openxmlformats.org/officeDocument/2006/relationships/hyperlink" Target="https://support.google.com/docs/answer/6199477?hl=en"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support.apple.com/en-us/HT210563" TargetMode="External"/><Relationship Id="rId5" Type="http://schemas.openxmlformats.org/officeDocument/2006/relationships/hyperlink" Target="https://support.microsoft.com/en-us/office/make-your-powerpoint-presentations-accessible-to-people-with-disabilities-6f7772b2-2f33-4bd2-8ca7-dae3b2b3ef25" TargetMode="External"/><Relationship Id="rId4" Type="http://schemas.openxmlformats.org/officeDocument/2006/relationships/hyperlink" Target="https://webaim.org/techniques/powerpoint/"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opentextbc.ca/presentertoolkit/chapter/presenting-practices/"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www.americananthro.org/VirtualPresentations?navItemNumber=2589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8D27B-9CEB-451C-A68A-33F8391C7B59}"/>
              </a:ext>
            </a:extLst>
          </p:cNvPr>
          <p:cNvSpPr>
            <a:spLocks noGrp="1"/>
          </p:cNvSpPr>
          <p:nvPr>
            <p:ph type="ctrTitle"/>
          </p:nvPr>
        </p:nvSpPr>
        <p:spPr/>
        <p:txBody>
          <a:bodyPr/>
          <a:lstStyle/>
          <a:p>
            <a:r>
              <a:rPr lang="en-CA" dirty="0"/>
              <a:t>Creating Accessible Presentations: Images, Graphics, and Videos</a:t>
            </a:r>
          </a:p>
        </p:txBody>
      </p:sp>
      <p:sp>
        <p:nvSpPr>
          <p:cNvPr id="3" name="Subtitle 2">
            <a:extLst>
              <a:ext uri="{FF2B5EF4-FFF2-40B4-BE49-F238E27FC236}">
                <a16:creationId xmlns:a16="http://schemas.microsoft.com/office/drawing/2014/main" id="{A02DAC6E-F952-4C92-9CAE-B0C6A87A72D4}"/>
              </a:ext>
            </a:extLst>
          </p:cNvPr>
          <p:cNvSpPr>
            <a:spLocks noGrp="1"/>
          </p:cNvSpPr>
          <p:nvPr>
            <p:ph type="subTitle" idx="1"/>
          </p:nvPr>
        </p:nvSpPr>
        <p:spPr>
          <a:xfrm>
            <a:off x="3158836" y="4050833"/>
            <a:ext cx="6115167" cy="1240695"/>
          </a:xfrm>
        </p:spPr>
        <p:txBody>
          <a:bodyPr>
            <a:noAutofit/>
          </a:bodyPr>
          <a:lstStyle/>
          <a:p>
            <a:r>
              <a:rPr lang="en-CA" sz="2000" dirty="0">
                <a:solidFill>
                  <a:schemeClr val="tx1"/>
                </a:solidFill>
              </a:rPr>
              <a:t>March 30, 2023</a:t>
            </a:r>
          </a:p>
          <a:p>
            <a:r>
              <a:rPr lang="en-CA" sz="2000" dirty="0">
                <a:solidFill>
                  <a:schemeClr val="tx1"/>
                </a:solidFill>
              </a:rPr>
              <a:t>Megan Sellmer, Melody Shih, and Tobe Duggan</a:t>
            </a:r>
          </a:p>
        </p:txBody>
      </p:sp>
    </p:spTree>
    <p:extLst>
      <p:ext uri="{BB962C8B-B14F-4D97-AF65-F5344CB8AC3E}">
        <p14:creationId xmlns:p14="http://schemas.microsoft.com/office/powerpoint/2010/main" val="2641586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8ECAF-8C75-CD47-0A54-A8D7835DC7BE}"/>
              </a:ext>
            </a:extLst>
          </p:cNvPr>
          <p:cNvSpPr>
            <a:spLocks noGrp="1"/>
          </p:cNvSpPr>
          <p:nvPr>
            <p:ph type="title"/>
          </p:nvPr>
        </p:nvSpPr>
        <p:spPr/>
        <p:txBody>
          <a:bodyPr/>
          <a:lstStyle/>
          <a:p>
            <a:r>
              <a:rPr lang="en-CA" dirty="0"/>
              <a:t>Google Slides: Describing Images, </a:t>
            </a:r>
            <a:r>
              <a:rPr lang="en-US" dirty="0"/>
              <a:t>Charts, Graphs, Maps, and Tables</a:t>
            </a:r>
            <a:endParaRPr lang="en-CA" dirty="0"/>
          </a:p>
        </p:txBody>
      </p:sp>
      <p:sp>
        <p:nvSpPr>
          <p:cNvPr id="11" name="Content Placeholder 10">
            <a:extLst>
              <a:ext uri="{FF2B5EF4-FFF2-40B4-BE49-F238E27FC236}">
                <a16:creationId xmlns:a16="http://schemas.microsoft.com/office/drawing/2014/main" id="{6B122210-B97F-3BDA-A52C-F0660FE55F4B}"/>
              </a:ext>
            </a:extLst>
          </p:cNvPr>
          <p:cNvSpPr>
            <a:spLocks noGrp="1"/>
          </p:cNvSpPr>
          <p:nvPr>
            <p:ph sz="half" idx="1"/>
          </p:nvPr>
        </p:nvSpPr>
        <p:spPr/>
        <p:txBody>
          <a:bodyPr>
            <a:normAutofit fontScale="92500" lnSpcReduction="20000"/>
          </a:bodyPr>
          <a:lstStyle/>
          <a:p>
            <a:pPr>
              <a:spcAft>
                <a:spcPts val="600"/>
              </a:spcAft>
            </a:pPr>
            <a:r>
              <a:rPr lang="en-CA" sz="3200" dirty="0"/>
              <a:t>Right-click on the image.</a:t>
            </a:r>
          </a:p>
          <a:p>
            <a:pPr>
              <a:spcAft>
                <a:spcPts val="600"/>
              </a:spcAft>
            </a:pPr>
            <a:r>
              <a:rPr lang="en-CA" sz="3200" dirty="0"/>
              <a:t>Select “Alt text” from the drop-down menu.</a:t>
            </a:r>
          </a:p>
          <a:p>
            <a:pPr>
              <a:spcAft>
                <a:spcPts val="600"/>
              </a:spcAft>
            </a:pPr>
            <a:r>
              <a:rPr lang="en-CA" sz="3200" dirty="0"/>
              <a:t>A popup appears.</a:t>
            </a:r>
          </a:p>
          <a:p>
            <a:pPr>
              <a:spcAft>
                <a:spcPts val="600"/>
              </a:spcAft>
            </a:pPr>
            <a:r>
              <a:rPr lang="en-CA" sz="3200" dirty="0"/>
              <a:t>Add the title and description for the image. </a:t>
            </a:r>
          </a:p>
        </p:txBody>
      </p:sp>
      <p:pic>
        <p:nvPicPr>
          <p:cNvPr id="6" name="Content Placeholder 5" descr="Alt Text popup screen in Google Slides. The white form sits over a greyed out background of the slide with an image. The form has black text, which reads &quot;Alt text is accessed by screen reader who might have trouble seeing your content.&quot; There are two form fields - &quot;Title&quot; and &quot;Description&quot; with text boxes bordered in grey situated to the left. A yellow &quot;OK&quot; button in at the bottom right of the form with a &quot;Cancel&quot; button just to the left of it. ">
            <a:extLst>
              <a:ext uri="{FF2B5EF4-FFF2-40B4-BE49-F238E27FC236}">
                <a16:creationId xmlns:a16="http://schemas.microsoft.com/office/drawing/2014/main" id="{61F606FC-5494-3179-8490-783337F28FA6}"/>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975667" y="2160589"/>
            <a:ext cx="5882833" cy="3792772"/>
          </a:xfrm>
        </p:spPr>
      </p:pic>
      <p:sp>
        <p:nvSpPr>
          <p:cNvPr id="4" name="Slide Number Placeholder 3">
            <a:extLst>
              <a:ext uri="{FF2B5EF4-FFF2-40B4-BE49-F238E27FC236}">
                <a16:creationId xmlns:a16="http://schemas.microsoft.com/office/drawing/2014/main" id="{1FFCDA7A-A490-CCE9-DA05-B92188A96020}"/>
              </a:ext>
            </a:extLst>
          </p:cNvPr>
          <p:cNvSpPr>
            <a:spLocks noGrp="1"/>
          </p:cNvSpPr>
          <p:nvPr>
            <p:ph type="sldNum" sz="quarter" idx="12"/>
          </p:nvPr>
        </p:nvSpPr>
        <p:spPr/>
        <p:txBody>
          <a:bodyPr/>
          <a:lstStyle/>
          <a:p>
            <a:fld id="{5B04349D-B87A-48FD-A359-6A04BC4FB981}" type="slidenum">
              <a:rPr lang="en-CA" smtClean="0"/>
              <a:t>10</a:t>
            </a:fld>
            <a:endParaRPr lang="en-CA" dirty="0"/>
          </a:p>
        </p:txBody>
      </p:sp>
    </p:spTree>
    <p:extLst>
      <p:ext uri="{BB962C8B-B14F-4D97-AF65-F5344CB8AC3E}">
        <p14:creationId xmlns:p14="http://schemas.microsoft.com/office/powerpoint/2010/main" val="2048024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61110-CF7E-3AC0-93D7-C5504934B40D}"/>
              </a:ext>
            </a:extLst>
          </p:cNvPr>
          <p:cNvSpPr>
            <a:spLocks noGrp="1"/>
          </p:cNvSpPr>
          <p:nvPr>
            <p:ph type="title"/>
          </p:nvPr>
        </p:nvSpPr>
        <p:spPr/>
        <p:txBody>
          <a:bodyPr/>
          <a:lstStyle/>
          <a:p>
            <a:r>
              <a:rPr lang="en-CA" dirty="0"/>
              <a:t>Keynote: Describing Images</a:t>
            </a:r>
          </a:p>
        </p:txBody>
      </p:sp>
      <p:sp>
        <p:nvSpPr>
          <p:cNvPr id="3" name="Content Placeholder 2">
            <a:extLst>
              <a:ext uri="{FF2B5EF4-FFF2-40B4-BE49-F238E27FC236}">
                <a16:creationId xmlns:a16="http://schemas.microsoft.com/office/drawing/2014/main" id="{5A502322-91FF-CD53-0A83-1F33A17F02B2}"/>
              </a:ext>
            </a:extLst>
          </p:cNvPr>
          <p:cNvSpPr>
            <a:spLocks noGrp="1"/>
          </p:cNvSpPr>
          <p:nvPr>
            <p:ph sz="half" idx="1"/>
          </p:nvPr>
        </p:nvSpPr>
        <p:spPr/>
        <p:txBody>
          <a:bodyPr>
            <a:normAutofit/>
          </a:bodyPr>
          <a:lstStyle/>
          <a:p>
            <a:pPr>
              <a:spcAft>
                <a:spcPts val="600"/>
              </a:spcAft>
            </a:pPr>
            <a:r>
              <a:rPr lang="en-CA" sz="3200" dirty="0"/>
              <a:t>Click on the image. </a:t>
            </a:r>
          </a:p>
          <a:p>
            <a:pPr>
              <a:spcAft>
                <a:spcPts val="600"/>
              </a:spcAft>
            </a:pPr>
            <a:r>
              <a:rPr lang="en-CA" sz="3200" dirty="0"/>
              <a:t>On the right toolbar, select the “Image” tab. </a:t>
            </a:r>
          </a:p>
          <a:p>
            <a:pPr>
              <a:spcAft>
                <a:spcPts val="600"/>
              </a:spcAft>
            </a:pPr>
            <a:r>
              <a:rPr lang="en-CA" sz="3200" dirty="0"/>
              <a:t>Add the description</a:t>
            </a:r>
          </a:p>
        </p:txBody>
      </p:sp>
      <p:sp>
        <p:nvSpPr>
          <p:cNvPr id="5" name="Slide Number Placeholder 4">
            <a:extLst>
              <a:ext uri="{FF2B5EF4-FFF2-40B4-BE49-F238E27FC236}">
                <a16:creationId xmlns:a16="http://schemas.microsoft.com/office/drawing/2014/main" id="{4D8B44A8-4B98-AFD7-E04B-EDBB0D5DB500}"/>
              </a:ext>
            </a:extLst>
          </p:cNvPr>
          <p:cNvSpPr>
            <a:spLocks noGrp="1"/>
          </p:cNvSpPr>
          <p:nvPr>
            <p:ph type="sldNum" sz="quarter" idx="12"/>
          </p:nvPr>
        </p:nvSpPr>
        <p:spPr/>
        <p:txBody>
          <a:bodyPr/>
          <a:lstStyle/>
          <a:p>
            <a:fld id="{5B04349D-B87A-48FD-A359-6A04BC4FB981}" type="slidenum">
              <a:rPr lang="en-CA" smtClean="0"/>
              <a:t>11</a:t>
            </a:fld>
            <a:endParaRPr lang="en-CA" dirty="0"/>
          </a:p>
        </p:txBody>
      </p:sp>
      <p:pic>
        <p:nvPicPr>
          <p:cNvPr id="13" name="Content Placeholder 12" descr="At the bottom of the toolbar is white text box with the field &quot;Description&quot; where you add the images alt text.">
            <a:extLst>
              <a:ext uri="{FF2B5EF4-FFF2-40B4-BE49-F238E27FC236}">
                <a16:creationId xmlns:a16="http://schemas.microsoft.com/office/drawing/2014/main" id="{492657E4-50A0-CA2D-B180-8C1313C040DE}"/>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401129" y="2160588"/>
            <a:ext cx="5064608" cy="3440111"/>
          </a:xfrm>
          <a:ln>
            <a:solidFill>
              <a:schemeClr val="tx1"/>
            </a:solidFill>
          </a:ln>
        </p:spPr>
      </p:pic>
    </p:spTree>
    <p:extLst>
      <p:ext uri="{BB962C8B-B14F-4D97-AF65-F5344CB8AC3E}">
        <p14:creationId xmlns:p14="http://schemas.microsoft.com/office/powerpoint/2010/main" val="2424228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5D705-E657-3239-53A9-17A4AB0FD151}"/>
              </a:ext>
            </a:extLst>
          </p:cNvPr>
          <p:cNvSpPr>
            <a:spLocks noGrp="1"/>
          </p:cNvSpPr>
          <p:nvPr>
            <p:ph type="title"/>
          </p:nvPr>
        </p:nvSpPr>
        <p:spPr/>
        <p:txBody>
          <a:bodyPr/>
          <a:lstStyle/>
          <a:p>
            <a:r>
              <a:rPr lang="en-CA" dirty="0"/>
              <a:t>Describing Complex Images</a:t>
            </a:r>
          </a:p>
        </p:txBody>
      </p:sp>
      <p:sp>
        <p:nvSpPr>
          <p:cNvPr id="3" name="Content Placeholder 2">
            <a:extLst>
              <a:ext uri="{FF2B5EF4-FFF2-40B4-BE49-F238E27FC236}">
                <a16:creationId xmlns:a16="http://schemas.microsoft.com/office/drawing/2014/main" id="{C84F8FF4-A37D-1DBB-17DB-5476D227754C}"/>
              </a:ext>
            </a:extLst>
          </p:cNvPr>
          <p:cNvSpPr>
            <a:spLocks noGrp="1"/>
          </p:cNvSpPr>
          <p:nvPr>
            <p:ph idx="1"/>
          </p:nvPr>
        </p:nvSpPr>
        <p:spPr>
          <a:xfrm>
            <a:off x="677334" y="1930400"/>
            <a:ext cx="8596668" cy="4476087"/>
          </a:xfrm>
        </p:spPr>
        <p:txBody>
          <a:bodyPr>
            <a:normAutofit/>
          </a:bodyPr>
          <a:lstStyle/>
          <a:p>
            <a:pPr>
              <a:spcAft>
                <a:spcPts val="600"/>
              </a:spcAft>
            </a:pPr>
            <a:r>
              <a:rPr lang="en-US" sz="3200" dirty="0"/>
              <a:t>If your presentation has complex images you need to include longer descriptions.</a:t>
            </a:r>
          </a:p>
          <a:p>
            <a:pPr>
              <a:spcAft>
                <a:spcPts val="600"/>
              </a:spcAft>
            </a:pPr>
            <a:r>
              <a:rPr lang="en-US" sz="3200" dirty="0"/>
              <a:t>A complex image includes:</a:t>
            </a:r>
          </a:p>
          <a:p>
            <a:pPr lvl="1">
              <a:spcAft>
                <a:spcPts val="600"/>
              </a:spcAft>
            </a:pPr>
            <a:r>
              <a:rPr lang="en-US" sz="3000" dirty="0"/>
              <a:t>Graphs</a:t>
            </a:r>
          </a:p>
          <a:p>
            <a:pPr lvl="1">
              <a:spcAft>
                <a:spcPts val="600"/>
              </a:spcAft>
            </a:pPr>
            <a:r>
              <a:rPr lang="en-US" sz="3000" dirty="0"/>
              <a:t>Tables</a:t>
            </a:r>
          </a:p>
          <a:p>
            <a:pPr lvl="1">
              <a:spcAft>
                <a:spcPts val="600"/>
              </a:spcAft>
            </a:pPr>
            <a:r>
              <a:rPr lang="en-US" sz="3000" dirty="0"/>
              <a:t>Infographics</a:t>
            </a:r>
          </a:p>
          <a:p>
            <a:pPr lvl="1">
              <a:spcAft>
                <a:spcPts val="600"/>
              </a:spcAft>
            </a:pPr>
            <a:r>
              <a:rPr lang="en-US" sz="3000" dirty="0"/>
              <a:t>Maps</a:t>
            </a:r>
          </a:p>
        </p:txBody>
      </p:sp>
      <p:sp>
        <p:nvSpPr>
          <p:cNvPr id="4" name="Slide Number Placeholder 3">
            <a:extLst>
              <a:ext uri="{FF2B5EF4-FFF2-40B4-BE49-F238E27FC236}">
                <a16:creationId xmlns:a16="http://schemas.microsoft.com/office/drawing/2014/main" id="{8368127A-967C-BF53-6C86-CCFC507734E3}"/>
              </a:ext>
            </a:extLst>
          </p:cNvPr>
          <p:cNvSpPr>
            <a:spLocks noGrp="1"/>
          </p:cNvSpPr>
          <p:nvPr>
            <p:ph type="sldNum" sz="quarter" idx="12"/>
          </p:nvPr>
        </p:nvSpPr>
        <p:spPr/>
        <p:txBody>
          <a:bodyPr/>
          <a:lstStyle/>
          <a:p>
            <a:fld id="{5B04349D-B87A-48FD-A359-6A04BC4FB981}" type="slidenum">
              <a:rPr lang="en-CA" smtClean="0"/>
              <a:t>12</a:t>
            </a:fld>
            <a:endParaRPr lang="en-CA" dirty="0"/>
          </a:p>
        </p:txBody>
      </p:sp>
    </p:spTree>
    <p:extLst>
      <p:ext uri="{BB962C8B-B14F-4D97-AF65-F5344CB8AC3E}">
        <p14:creationId xmlns:p14="http://schemas.microsoft.com/office/powerpoint/2010/main" val="2663239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EBFE8-97EF-9301-ADBE-614CE1399B96}"/>
              </a:ext>
            </a:extLst>
          </p:cNvPr>
          <p:cNvSpPr>
            <a:spLocks noGrp="1"/>
          </p:cNvSpPr>
          <p:nvPr>
            <p:ph type="title"/>
          </p:nvPr>
        </p:nvSpPr>
        <p:spPr/>
        <p:txBody>
          <a:bodyPr/>
          <a:lstStyle/>
          <a:p>
            <a:r>
              <a:rPr lang="en-CA" dirty="0"/>
              <a:t>What are Long Descriptions</a:t>
            </a:r>
          </a:p>
        </p:txBody>
      </p:sp>
      <p:sp>
        <p:nvSpPr>
          <p:cNvPr id="3" name="Content Placeholder 2">
            <a:extLst>
              <a:ext uri="{FF2B5EF4-FFF2-40B4-BE49-F238E27FC236}">
                <a16:creationId xmlns:a16="http://schemas.microsoft.com/office/drawing/2014/main" id="{8EA45FB7-6570-5500-C04E-7137433624C4}"/>
              </a:ext>
            </a:extLst>
          </p:cNvPr>
          <p:cNvSpPr>
            <a:spLocks noGrp="1"/>
          </p:cNvSpPr>
          <p:nvPr>
            <p:ph idx="1"/>
          </p:nvPr>
        </p:nvSpPr>
        <p:spPr>
          <a:xfrm>
            <a:off x="677334" y="1930399"/>
            <a:ext cx="8596668" cy="4476087"/>
          </a:xfrm>
        </p:spPr>
        <p:txBody>
          <a:bodyPr>
            <a:normAutofit fontScale="92500"/>
          </a:bodyPr>
          <a:lstStyle/>
          <a:p>
            <a:pPr>
              <a:lnSpc>
                <a:spcPct val="110000"/>
              </a:lnSpc>
              <a:spcAft>
                <a:spcPts val="600"/>
              </a:spcAft>
            </a:pPr>
            <a:r>
              <a:rPr lang="en-US" sz="2800" dirty="0"/>
              <a:t>A Long Description is a detailed text description of an image that can be several paragraphs long.</a:t>
            </a:r>
          </a:p>
          <a:p>
            <a:pPr>
              <a:lnSpc>
                <a:spcPct val="110000"/>
              </a:lnSpc>
              <a:spcAft>
                <a:spcPts val="600"/>
              </a:spcAft>
            </a:pPr>
            <a:r>
              <a:rPr lang="en-US" sz="2800" dirty="0"/>
              <a:t>They describe all the information readers need to know to understand complex images.  </a:t>
            </a:r>
          </a:p>
          <a:p>
            <a:pPr>
              <a:lnSpc>
                <a:spcPct val="110000"/>
              </a:lnSpc>
              <a:spcAft>
                <a:spcPts val="600"/>
              </a:spcAft>
            </a:pPr>
            <a:r>
              <a:rPr lang="en-US" sz="2800" dirty="0"/>
              <a:t>Long descriptions are used in conjunction with alt text. </a:t>
            </a:r>
          </a:p>
          <a:p>
            <a:pPr lvl="1">
              <a:lnSpc>
                <a:spcPct val="110000"/>
              </a:lnSpc>
              <a:spcAft>
                <a:spcPts val="600"/>
              </a:spcAft>
            </a:pPr>
            <a:r>
              <a:rPr lang="en-US" sz="2400" dirty="0"/>
              <a:t>Add a link to the long descriptions, using informative hyperlinks, in your presentation. </a:t>
            </a:r>
          </a:p>
          <a:p>
            <a:pPr lvl="1">
              <a:lnSpc>
                <a:spcPct val="110000"/>
              </a:lnSpc>
              <a:spcAft>
                <a:spcPts val="600"/>
              </a:spcAft>
            </a:pPr>
            <a:r>
              <a:rPr lang="en-US" sz="2400" dirty="0"/>
              <a:t>They should be included in the supporting documents. </a:t>
            </a:r>
          </a:p>
        </p:txBody>
      </p:sp>
      <p:sp>
        <p:nvSpPr>
          <p:cNvPr id="4" name="Slide Number Placeholder 3">
            <a:extLst>
              <a:ext uri="{FF2B5EF4-FFF2-40B4-BE49-F238E27FC236}">
                <a16:creationId xmlns:a16="http://schemas.microsoft.com/office/drawing/2014/main" id="{899375F9-85DC-EDC2-81B7-8D49566168C1}"/>
              </a:ext>
            </a:extLst>
          </p:cNvPr>
          <p:cNvSpPr>
            <a:spLocks noGrp="1"/>
          </p:cNvSpPr>
          <p:nvPr>
            <p:ph type="sldNum" sz="quarter" idx="12"/>
          </p:nvPr>
        </p:nvSpPr>
        <p:spPr/>
        <p:txBody>
          <a:bodyPr/>
          <a:lstStyle/>
          <a:p>
            <a:fld id="{5B04349D-B87A-48FD-A359-6A04BC4FB981}" type="slidenum">
              <a:rPr lang="en-CA" smtClean="0"/>
              <a:t>13</a:t>
            </a:fld>
            <a:endParaRPr lang="en-CA" dirty="0"/>
          </a:p>
        </p:txBody>
      </p:sp>
    </p:spTree>
    <p:extLst>
      <p:ext uri="{BB962C8B-B14F-4D97-AF65-F5344CB8AC3E}">
        <p14:creationId xmlns:p14="http://schemas.microsoft.com/office/powerpoint/2010/main" val="2718421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98B73-B9D0-6CE7-4881-B0254520BAB0}"/>
              </a:ext>
            </a:extLst>
          </p:cNvPr>
          <p:cNvSpPr>
            <a:spLocks noGrp="1"/>
          </p:cNvSpPr>
          <p:nvPr>
            <p:ph type="title"/>
          </p:nvPr>
        </p:nvSpPr>
        <p:spPr/>
        <p:txBody>
          <a:bodyPr/>
          <a:lstStyle/>
          <a:p>
            <a:r>
              <a:rPr lang="en-CA" dirty="0"/>
              <a:t>Creating Long Descriptions</a:t>
            </a:r>
          </a:p>
        </p:txBody>
      </p:sp>
      <p:sp>
        <p:nvSpPr>
          <p:cNvPr id="3" name="Content Placeholder 2">
            <a:extLst>
              <a:ext uri="{FF2B5EF4-FFF2-40B4-BE49-F238E27FC236}">
                <a16:creationId xmlns:a16="http://schemas.microsoft.com/office/drawing/2014/main" id="{F79EC9FC-14BC-4853-7F19-14995C81CE5F}"/>
              </a:ext>
            </a:extLst>
          </p:cNvPr>
          <p:cNvSpPr>
            <a:spLocks noGrp="1"/>
          </p:cNvSpPr>
          <p:nvPr>
            <p:ph idx="1"/>
          </p:nvPr>
        </p:nvSpPr>
        <p:spPr>
          <a:xfrm>
            <a:off x="677334" y="1930400"/>
            <a:ext cx="8596668" cy="4476087"/>
          </a:xfrm>
        </p:spPr>
        <p:txBody>
          <a:bodyPr>
            <a:normAutofit lnSpcReduction="10000"/>
          </a:bodyPr>
          <a:lstStyle/>
          <a:p>
            <a:pPr>
              <a:spcAft>
                <a:spcPts val="600"/>
              </a:spcAft>
            </a:pPr>
            <a:r>
              <a:rPr lang="en-CA" sz="2800" dirty="0"/>
              <a:t>Write descriptions with a clear structure, working from the general to the specific:</a:t>
            </a:r>
          </a:p>
          <a:p>
            <a:pPr lvl="1">
              <a:spcAft>
                <a:spcPts val="600"/>
              </a:spcAft>
            </a:pPr>
            <a:r>
              <a:rPr lang="en-CA" sz="2400" dirty="0"/>
              <a:t>Describe the overall image.</a:t>
            </a:r>
          </a:p>
          <a:p>
            <a:pPr lvl="1">
              <a:spcAft>
                <a:spcPts val="600"/>
              </a:spcAft>
            </a:pPr>
            <a:r>
              <a:rPr lang="en-CA" sz="2400" dirty="0"/>
              <a:t>Break the image up into chunks of content and describe each separately in a logical order.</a:t>
            </a:r>
          </a:p>
          <a:p>
            <a:pPr>
              <a:spcAft>
                <a:spcPts val="600"/>
              </a:spcAft>
            </a:pPr>
            <a:r>
              <a:rPr lang="en-CA" sz="2800" dirty="0"/>
              <a:t>You should repeat the alt text in the long description to refer back to the image used in your presentation.  </a:t>
            </a:r>
          </a:p>
          <a:p>
            <a:pPr lvl="1">
              <a:spcAft>
                <a:spcPts val="600"/>
              </a:spcAft>
            </a:pPr>
            <a:r>
              <a:rPr lang="en-CA" sz="2400" dirty="0"/>
              <a:t>Follow the tips for creating alt text above. </a:t>
            </a:r>
          </a:p>
        </p:txBody>
      </p:sp>
      <p:sp>
        <p:nvSpPr>
          <p:cNvPr id="4" name="Slide Number Placeholder 3">
            <a:extLst>
              <a:ext uri="{FF2B5EF4-FFF2-40B4-BE49-F238E27FC236}">
                <a16:creationId xmlns:a16="http://schemas.microsoft.com/office/drawing/2014/main" id="{20C339D9-F6FF-F9E1-EE48-3D8DB8833FCF}"/>
              </a:ext>
            </a:extLst>
          </p:cNvPr>
          <p:cNvSpPr>
            <a:spLocks noGrp="1"/>
          </p:cNvSpPr>
          <p:nvPr>
            <p:ph type="sldNum" sz="quarter" idx="12"/>
          </p:nvPr>
        </p:nvSpPr>
        <p:spPr/>
        <p:txBody>
          <a:bodyPr/>
          <a:lstStyle/>
          <a:p>
            <a:fld id="{5B04349D-B87A-48FD-A359-6A04BC4FB981}" type="slidenum">
              <a:rPr lang="en-CA" smtClean="0"/>
              <a:t>14</a:t>
            </a:fld>
            <a:endParaRPr lang="en-CA" dirty="0"/>
          </a:p>
        </p:txBody>
      </p:sp>
    </p:spTree>
    <p:extLst>
      <p:ext uri="{BB962C8B-B14F-4D97-AF65-F5344CB8AC3E}">
        <p14:creationId xmlns:p14="http://schemas.microsoft.com/office/powerpoint/2010/main" val="363142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277335-9C2E-8F26-C6E5-3D05E4D50BBD}"/>
              </a:ext>
            </a:extLst>
          </p:cNvPr>
          <p:cNvSpPr>
            <a:spLocks noGrp="1"/>
          </p:cNvSpPr>
          <p:nvPr>
            <p:ph type="title"/>
          </p:nvPr>
        </p:nvSpPr>
        <p:spPr/>
        <p:txBody>
          <a:bodyPr/>
          <a:lstStyle/>
          <a:p>
            <a:r>
              <a:rPr lang="en-CA" dirty="0"/>
              <a:t>Captions, Audio Descriptions, and Transcripts</a:t>
            </a:r>
          </a:p>
        </p:txBody>
      </p:sp>
      <p:sp>
        <p:nvSpPr>
          <p:cNvPr id="6" name="Text Placeholder 5">
            <a:extLst>
              <a:ext uri="{FF2B5EF4-FFF2-40B4-BE49-F238E27FC236}">
                <a16:creationId xmlns:a16="http://schemas.microsoft.com/office/drawing/2014/main" id="{9497D4B5-ADFF-73FF-AC9F-DB9A96F2DB05}"/>
              </a:ext>
            </a:extLst>
          </p:cNvPr>
          <p:cNvSpPr>
            <a:spLocks noGrp="1"/>
          </p:cNvSpPr>
          <p:nvPr>
            <p:ph type="body" idx="1"/>
          </p:nvPr>
        </p:nvSpPr>
        <p:spPr/>
        <p:txBody>
          <a:bodyPr/>
          <a:lstStyle/>
          <a:p>
            <a:endParaRPr lang="en-CA"/>
          </a:p>
        </p:txBody>
      </p:sp>
      <p:sp>
        <p:nvSpPr>
          <p:cNvPr id="4" name="Slide Number Placeholder 3">
            <a:extLst>
              <a:ext uri="{FF2B5EF4-FFF2-40B4-BE49-F238E27FC236}">
                <a16:creationId xmlns:a16="http://schemas.microsoft.com/office/drawing/2014/main" id="{B67C85CB-A88C-A941-F72D-C51FCF2F3B11}"/>
              </a:ext>
            </a:extLst>
          </p:cNvPr>
          <p:cNvSpPr>
            <a:spLocks noGrp="1"/>
          </p:cNvSpPr>
          <p:nvPr>
            <p:ph type="sldNum" sz="quarter" idx="12"/>
          </p:nvPr>
        </p:nvSpPr>
        <p:spPr/>
        <p:txBody>
          <a:bodyPr/>
          <a:lstStyle/>
          <a:p>
            <a:fld id="{5B04349D-B87A-48FD-A359-6A04BC4FB981}" type="slidenum">
              <a:rPr lang="en-CA" smtClean="0"/>
              <a:t>15</a:t>
            </a:fld>
            <a:endParaRPr lang="en-CA" dirty="0"/>
          </a:p>
        </p:txBody>
      </p:sp>
    </p:spTree>
    <p:extLst>
      <p:ext uri="{BB962C8B-B14F-4D97-AF65-F5344CB8AC3E}">
        <p14:creationId xmlns:p14="http://schemas.microsoft.com/office/powerpoint/2010/main" val="251642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1399A-D06D-738D-C500-3254566403BB}"/>
              </a:ext>
            </a:extLst>
          </p:cNvPr>
          <p:cNvSpPr>
            <a:spLocks noGrp="1"/>
          </p:cNvSpPr>
          <p:nvPr>
            <p:ph type="title"/>
          </p:nvPr>
        </p:nvSpPr>
        <p:spPr/>
        <p:txBody>
          <a:bodyPr/>
          <a:lstStyle/>
          <a:p>
            <a:r>
              <a:rPr lang="en-CA" dirty="0"/>
              <a:t>Captions/Subtitles</a:t>
            </a:r>
          </a:p>
        </p:txBody>
      </p:sp>
      <p:sp>
        <p:nvSpPr>
          <p:cNvPr id="6" name="Content Placeholder 5">
            <a:extLst>
              <a:ext uri="{FF2B5EF4-FFF2-40B4-BE49-F238E27FC236}">
                <a16:creationId xmlns:a16="http://schemas.microsoft.com/office/drawing/2014/main" id="{79B35EC3-5235-E635-66DA-4F44C5E188DB}"/>
              </a:ext>
            </a:extLst>
          </p:cNvPr>
          <p:cNvSpPr>
            <a:spLocks noGrp="1"/>
          </p:cNvSpPr>
          <p:nvPr>
            <p:ph idx="1"/>
          </p:nvPr>
        </p:nvSpPr>
        <p:spPr>
          <a:xfrm>
            <a:off x="677334" y="1930400"/>
            <a:ext cx="8596668" cy="4476087"/>
          </a:xfrm>
        </p:spPr>
        <p:txBody>
          <a:bodyPr>
            <a:normAutofit/>
          </a:bodyPr>
          <a:lstStyle/>
          <a:p>
            <a:pPr>
              <a:spcAft>
                <a:spcPts val="600"/>
              </a:spcAft>
            </a:pPr>
            <a:r>
              <a:rPr lang="en-CA" sz="3200" b="0" i="0" dirty="0">
                <a:solidFill>
                  <a:srgbClr val="272626"/>
                </a:solidFill>
                <a:effectLst/>
                <a:latin typeface="Arial" panose="020B0604020202020204" pitchFamily="34" charset="0"/>
              </a:rPr>
              <a:t>Captions/subtitles are a text version of the audio users need to understand the content. </a:t>
            </a:r>
            <a:endParaRPr lang="en-CA" sz="3200" dirty="0">
              <a:solidFill>
                <a:srgbClr val="272626"/>
              </a:solidFill>
              <a:latin typeface="Arial" panose="020B0604020202020204" pitchFamily="34" charset="0"/>
            </a:endParaRPr>
          </a:p>
          <a:p>
            <a:pPr>
              <a:spcAft>
                <a:spcPts val="600"/>
              </a:spcAft>
            </a:pPr>
            <a:r>
              <a:rPr lang="en-CA" sz="3200" b="0" i="0" dirty="0">
                <a:solidFill>
                  <a:srgbClr val="272626"/>
                </a:solidFill>
                <a:effectLst/>
                <a:latin typeface="Arial" panose="020B0604020202020204" pitchFamily="34" charset="0"/>
              </a:rPr>
              <a:t>It includes: </a:t>
            </a:r>
            <a:endParaRPr lang="en-CA" sz="3200" dirty="0">
              <a:solidFill>
                <a:srgbClr val="272626"/>
              </a:solidFill>
              <a:latin typeface="Arial" panose="020B0604020202020204" pitchFamily="34" charset="0"/>
            </a:endParaRPr>
          </a:p>
          <a:p>
            <a:pPr lvl="1">
              <a:spcAft>
                <a:spcPts val="600"/>
              </a:spcAft>
            </a:pPr>
            <a:r>
              <a:rPr lang="en-CA" sz="2800" dirty="0">
                <a:solidFill>
                  <a:srgbClr val="272626"/>
                </a:solidFill>
                <a:latin typeface="Arial" panose="020B0604020202020204" pitchFamily="34" charset="0"/>
              </a:rPr>
              <a:t>The speech in the audio.</a:t>
            </a:r>
          </a:p>
          <a:p>
            <a:pPr lvl="1">
              <a:spcAft>
                <a:spcPts val="600"/>
              </a:spcAft>
            </a:pPr>
            <a:r>
              <a:rPr lang="en-CA" sz="2800" dirty="0">
                <a:solidFill>
                  <a:srgbClr val="272626"/>
                </a:solidFill>
                <a:latin typeface="Arial" panose="020B0604020202020204" pitchFamily="34" charset="0"/>
              </a:rPr>
              <a:t>The background noise and sound effects. </a:t>
            </a:r>
          </a:p>
          <a:p>
            <a:pPr>
              <a:spcAft>
                <a:spcPts val="600"/>
              </a:spcAft>
            </a:pPr>
            <a:r>
              <a:rPr lang="en-CA" sz="3000" b="0" i="0" dirty="0">
                <a:solidFill>
                  <a:srgbClr val="272626"/>
                </a:solidFill>
                <a:effectLst/>
                <a:latin typeface="Arial" panose="020B0604020202020204" pitchFamily="34" charset="0"/>
              </a:rPr>
              <a:t>Captions/subtitles created by programs and not a person should always be edited. </a:t>
            </a:r>
          </a:p>
        </p:txBody>
      </p:sp>
      <p:sp>
        <p:nvSpPr>
          <p:cNvPr id="4" name="Slide Number Placeholder 3">
            <a:extLst>
              <a:ext uri="{FF2B5EF4-FFF2-40B4-BE49-F238E27FC236}">
                <a16:creationId xmlns:a16="http://schemas.microsoft.com/office/drawing/2014/main" id="{1F38A3A0-9112-E729-CED3-43499B270BED}"/>
              </a:ext>
            </a:extLst>
          </p:cNvPr>
          <p:cNvSpPr>
            <a:spLocks noGrp="1"/>
          </p:cNvSpPr>
          <p:nvPr>
            <p:ph type="sldNum" sz="quarter" idx="12"/>
          </p:nvPr>
        </p:nvSpPr>
        <p:spPr/>
        <p:txBody>
          <a:bodyPr/>
          <a:lstStyle/>
          <a:p>
            <a:fld id="{5B04349D-B87A-48FD-A359-6A04BC4FB981}" type="slidenum">
              <a:rPr lang="en-CA" smtClean="0"/>
              <a:t>16</a:t>
            </a:fld>
            <a:endParaRPr lang="en-CA" dirty="0"/>
          </a:p>
        </p:txBody>
      </p:sp>
    </p:spTree>
    <p:extLst>
      <p:ext uri="{BB962C8B-B14F-4D97-AF65-F5344CB8AC3E}">
        <p14:creationId xmlns:p14="http://schemas.microsoft.com/office/powerpoint/2010/main" val="4080785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85848-E29E-C207-9B78-D7A305DAB260}"/>
              </a:ext>
            </a:extLst>
          </p:cNvPr>
          <p:cNvSpPr>
            <a:spLocks noGrp="1"/>
          </p:cNvSpPr>
          <p:nvPr>
            <p:ph type="title"/>
          </p:nvPr>
        </p:nvSpPr>
        <p:spPr/>
        <p:txBody>
          <a:bodyPr/>
          <a:lstStyle/>
          <a:p>
            <a:r>
              <a:rPr lang="en-CA" dirty="0"/>
              <a:t>Creating/Adding Subtitles in YouTube</a:t>
            </a:r>
          </a:p>
        </p:txBody>
      </p:sp>
      <p:sp>
        <p:nvSpPr>
          <p:cNvPr id="3" name="Content Placeholder 2">
            <a:extLst>
              <a:ext uri="{FF2B5EF4-FFF2-40B4-BE49-F238E27FC236}">
                <a16:creationId xmlns:a16="http://schemas.microsoft.com/office/drawing/2014/main" id="{E1658B5E-A9A6-594C-8B84-33E0CFE729FF}"/>
              </a:ext>
            </a:extLst>
          </p:cNvPr>
          <p:cNvSpPr>
            <a:spLocks noGrp="1"/>
          </p:cNvSpPr>
          <p:nvPr>
            <p:ph idx="1"/>
          </p:nvPr>
        </p:nvSpPr>
        <p:spPr>
          <a:xfrm>
            <a:off x="677334" y="1930400"/>
            <a:ext cx="8596668" cy="4476087"/>
          </a:xfrm>
        </p:spPr>
        <p:txBody>
          <a:bodyPr>
            <a:normAutofit fontScale="62500" lnSpcReduction="20000"/>
          </a:bodyPr>
          <a:lstStyle/>
          <a:p>
            <a:pPr>
              <a:lnSpc>
                <a:spcPct val="120000"/>
              </a:lnSpc>
              <a:spcAft>
                <a:spcPts val="600"/>
              </a:spcAft>
            </a:pPr>
            <a:r>
              <a:rPr lang="en-CA" sz="4000" b="0" i="0" dirty="0">
                <a:solidFill>
                  <a:srgbClr val="272626"/>
                </a:solidFill>
                <a:effectLst/>
                <a:latin typeface="Arial" panose="020B0604020202020204" pitchFamily="34" charset="0"/>
              </a:rPr>
              <a:t>On YouTube, select “Upload videos” to add your recording.</a:t>
            </a:r>
          </a:p>
          <a:p>
            <a:pPr>
              <a:lnSpc>
                <a:spcPct val="120000"/>
              </a:lnSpc>
              <a:spcAft>
                <a:spcPts val="600"/>
              </a:spcAft>
            </a:pPr>
            <a:r>
              <a:rPr lang="en-CA" sz="4000" b="0" i="0" dirty="0">
                <a:solidFill>
                  <a:srgbClr val="272626"/>
                </a:solidFill>
                <a:effectLst/>
                <a:latin typeface="Arial" panose="020B0604020202020204" pitchFamily="34" charset="0"/>
              </a:rPr>
              <a:t>Once YouTube has processed the video (which can take a day or so), c</a:t>
            </a:r>
            <a:r>
              <a:rPr lang="en-CA" sz="4000" dirty="0">
                <a:solidFill>
                  <a:srgbClr val="272626"/>
                </a:solidFill>
                <a:latin typeface="Arial" panose="020B0604020202020204" pitchFamily="34" charset="0"/>
              </a:rPr>
              <a:t>lick on the “Subtitles” menu option.</a:t>
            </a:r>
          </a:p>
          <a:p>
            <a:pPr>
              <a:lnSpc>
                <a:spcPct val="120000"/>
              </a:lnSpc>
              <a:spcAft>
                <a:spcPts val="600"/>
              </a:spcAft>
            </a:pPr>
            <a:r>
              <a:rPr lang="en-CA" sz="4000" dirty="0">
                <a:solidFill>
                  <a:srgbClr val="272626"/>
                </a:solidFill>
                <a:latin typeface="Arial" panose="020B0604020202020204" pitchFamily="34" charset="0"/>
              </a:rPr>
              <a:t>Select the video title that you would like to edit the subtitles of. </a:t>
            </a:r>
          </a:p>
          <a:p>
            <a:pPr>
              <a:lnSpc>
                <a:spcPct val="120000"/>
              </a:lnSpc>
              <a:spcAft>
                <a:spcPts val="600"/>
              </a:spcAft>
            </a:pPr>
            <a:r>
              <a:rPr lang="en-CA" sz="4000" dirty="0">
                <a:solidFill>
                  <a:srgbClr val="272626"/>
                </a:solidFill>
                <a:latin typeface="Arial" panose="020B0604020202020204" pitchFamily="34" charset="0"/>
              </a:rPr>
              <a:t>Click on “Duplicated and Edit” to access the subtitles. </a:t>
            </a:r>
          </a:p>
          <a:p>
            <a:pPr>
              <a:lnSpc>
                <a:spcPct val="120000"/>
              </a:lnSpc>
              <a:spcAft>
                <a:spcPts val="600"/>
              </a:spcAft>
            </a:pPr>
            <a:r>
              <a:rPr lang="en-CA" sz="4000" dirty="0">
                <a:solidFill>
                  <a:srgbClr val="272626"/>
                </a:solidFill>
                <a:latin typeface="Arial" panose="020B0604020202020204" pitchFamily="34" charset="0"/>
              </a:rPr>
              <a:t>You can then edit the captions on YouTube or download them to your computer. </a:t>
            </a:r>
          </a:p>
          <a:p>
            <a:pPr lvl="1"/>
            <a:endParaRPr lang="en-CA" dirty="0"/>
          </a:p>
        </p:txBody>
      </p:sp>
      <p:sp>
        <p:nvSpPr>
          <p:cNvPr id="4" name="Slide Number Placeholder 3">
            <a:extLst>
              <a:ext uri="{FF2B5EF4-FFF2-40B4-BE49-F238E27FC236}">
                <a16:creationId xmlns:a16="http://schemas.microsoft.com/office/drawing/2014/main" id="{54473616-99D2-7BC1-BA13-8A321FFC2C26}"/>
              </a:ext>
            </a:extLst>
          </p:cNvPr>
          <p:cNvSpPr>
            <a:spLocks noGrp="1"/>
          </p:cNvSpPr>
          <p:nvPr>
            <p:ph type="sldNum" sz="quarter" idx="12"/>
          </p:nvPr>
        </p:nvSpPr>
        <p:spPr/>
        <p:txBody>
          <a:bodyPr/>
          <a:lstStyle/>
          <a:p>
            <a:fld id="{5B04349D-B87A-48FD-A359-6A04BC4FB981}" type="slidenum">
              <a:rPr lang="en-CA" smtClean="0"/>
              <a:t>17</a:t>
            </a:fld>
            <a:endParaRPr lang="en-CA" dirty="0"/>
          </a:p>
        </p:txBody>
      </p:sp>
    </p:spTree>
    <p:extLst>
      <p:ext uri="{BB962C8B-B14F-4D97-AF65-F5344CB8AC3E}">
        <p14:creationId xmlns:p14="http://schemas.microsoft.com/office/powerpoint/2010/main" val="2064778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80C2E-53A2-5FE0-0A4E-A5970DBDD7BE}"/>
              </a:ext>
            </a:extLst>
          </p:cNvPr>
          <p:cNvSpPr>
            <a:spLocks noGrp="1"/>
          </p:cNvSpPr>
          <p:nvPr>
            <p:ph type="title"/>
          </p:nvPr>
        </p:nvSpPr>
        <p:spPr/>
        <p:txBody>
          <a:bodyPr/>
          <a:lstStyle/>
          <a:p>
            <a:r>
              <a:rPr lang="en-CA" dirty="0"/>
              <a:t>Audio Descriptions</a:t>
            </a:r>
          </a:p>
        </p:txBody>
      </p:sp>
      <p:sp>
        <p:nvSpPr>
          <p:cNvPr id="3" name="Content Placeholder 2">
            <a:extLst>
              <a:ext uri="{FF2B5EF4-FFF2-40B4-BE49-F238E27FC236}">
                <a16:creationId xmlns:a16="http://schemas.microsoft.com/office/drawing/2014/main" id="{D4BFC7C4-7B0E-A3AE-D560-06E0AF8CB748}"/>
              </a:ext>
            </a:extLst>
          </p:cNvPr>
          <p:cNvSpPr>
            <a:spLocks noGrp="1"/>
          </p:cNvSpPr>
          <p:nvPr>
            <p:ph idx="1"/>
          </p:nvPr>
        </p:nvSpPr>
        <p:spPr>
          <a:xfrm>
            <a:off x="677334" y="1930400"/>
            <a:ext cx="8596668" cy="4476087"/>
          </a:xfrm>
        </p:spPr>
        <p:txBody>
          <a:bodyPr>
            <a:normAutofit/>
          </a:bodyPr>
          <a:lstStyle/>
          <a:p>
            <a:pPr>
              <a:lnSpc>
                <a:spcPct val="120000"/>
              </a:lnSpc>
              <a:spcAft>
                <a:spcPts val="600"/>
              </a:spcAft>
            </a:pPr>
            <a:r>
              <a:rPr lang="en-CA" sz="2500" i="0" dirty="0">
                <a:solidFill>
                  <a:srgbClr val="272626"/>
                </a:solidFill>
                <a:effectLst/>
                <a:latin typeface="Arial" panose="020B0604020202020204" pitchFamily="34" charset="0"/>
              </a:rPr>
              <a:t>Add Audio Descriptions to videos if there are undescribed visual information users need to understand the content.</a:t>
            </a:r>
          </a:p>
          <a:p>
            <a:pPr>
              <a:lnSpc>
                <a:spcPct val="120000"/>
              </a:lnSpc>
              <a:spcAft>
                <a:spcPts val="600"/>
              </a:spcAft>
            </a:pPr>
            <a:r>
              <a:rPr lang="en-CA" sz="2500" b="0" i="0" dirty="0">
                <a:solidFill>
                  <a:srgbClr val="272626"/>
                </a:solidFill>
                <a:effectLst/>
                <a:latin typeface="Arial" panose="020B0604020202020204" pitchFamily="34" charset="0"/>
              </a:rPr>
              <a:t>Audio descriptions provide context to persons who are blind and have low vision. </a:t>
            </a:r>
          </a:p>
          <a:p>
            <a:pPr>
              <a:lnSpc>
                <a:spcPct val="120000"/>
              </a:lnSpc>
              <a:spcAft>
                <a:spcPts val="600"/>
              </a:spcAft>
            </a:pPr>
            <a:r>
              <a:rPr lang="en-CA" sz="2500" b="0" i="0" dirty="0">
                <a:solidFill>
                  <a:srgbClr val="272626"/>
                </a:solidFill>
                <a:effectLst/>
                <a:latin typeface="Arial" panose="020B0604020202020204" pitchFamily="34" charset="0"/>
              </a:rPr>
              <a:t>They describe any visual information needed to understand the content, including text displayed in the video. </a:t>
            </a:r>
          </a:p>
          <a:p>
            <a:pPr>
              <a:lnSpc>
                <a:spcPct val="120000"/>
              </a:lnSpc>
              <a:spcAft>
                <a:spcPts val="600"/>
              </a:spcAft>
            </a:pPr>
            <a:r>
              <a:rPr lang="en-CA" sz="2500" b="0" i="0" dirty="0">
                <a:solidFill>
                  <a:srgbClr val="272626"/>
                </a:solidFill>
                <a:effectLst/>
                <a:latin typeface="Arial" panose="020B0604020202020204" pitchFamily="34" charset="0"/>
              </a:rPr>
              <a:t>It is also known as described video or video descriptions.</a:t>
            </a:r>
            <a:endParaRPr lang="en-CA" sz="2500" dirty="0"/>
          </a:p>
        </p:txBody>
      </p:sp>
      <p:sp>
        <p:nvSpPr>
          <p:cNvPr id="4" name="Slide Number Placeholder 3">
            <a:extLst>
              <a:ext uri="{FF2B5EF4-FFF2-40B4-BE49-F238E27FC236}">
                <a16:creationId xmlns:a16="http://schemas.microsoft.com/office/drawing/2014/main" id="{7B9335EE-3C4B-3B71-6FFC-62A5F4B2885A}"/>
              </a:ext>
            </a:extLst>
          </p:cNvPr>
          <p:cNvSpPr>
            <a:spLocks noGrp="1"/>
          </p:cNvSpPr>
          <p:nvPr>
            <p:ph type="sldNum" sz="quarter" idx="12"/>
          </p:nvPr>
        </p:nvSpPr>
        <p:spPr/>
        <p:txBody>
          <a:bodyPr/>
          <a:lstStyle/>
          <a:p>
            <a:fld id="{5B04349D-B87A-48FD-A359-6A04BC4FB981}" type="slidenum">
              <a:rPr lang="en-CA" smtClean="0"/>
              <a:t>18</a:t>
            </a:fld>
            <a:endParaRPr lang="en-CA" dirty="0"/>
          </a:p>
        </p:txBody>
      </p:sp>
    </p:spTree>
    <p:extLst>
      <p:ext uri="{BB962C8B-B14F-4D97-AF65-F5344CB8AC3E}">
        <p14:creationId xmlns:p14="http://schemas.microsoft.com/office/powerpoint/2010/main" val="674091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33810-5D1E-8AF1-8039-CFBAEE7FC2B4}"/>
              </a:ext>
            </a:extLst>
          </p:cNvPr>
          <p:cNvSpPr>
            <a:spLocks noGrp="1"/>
          </p:cNvSpPr>
          <p:nvPr>
            <p:ph type="title"/>
          </p:nvPr>
        </p:nvSpPr>
        <p:spPr/>
        <p:txBody>
          <a:bodyPr/>
          <a:lstStyle/>
          <a:p>
            <a:r>
              <a:rPr lang="en-CA" dirty="0"/>
              <a:t>Creating Audio Descriptions</a:t>
            </a:r>
          </a:p>
        </p:txBody>
      </p:sp>
      <p:sp>
        <p:nvSpPr>
          <p:cNvPr id="3" name="Content Placeholder 2">
            <a:extLst>
              <a:ext uri="{FF2B5EF4-FFF2-40B4-BE49-F238E27FC236}">
                <a16:creationId xmlns:a16="http://schemas.microsoft.com/office/drawing/2014/main" id="{F2559431-C1C8-64BB-7340-E22D22B68980}"/>
              </a:ext>
            </a:extLst>
          </p:cNvPr>
          <p:cNvSpPr>
            <a:spLocks noGrp="1"/>
          </p:cNvSpPr>
          <p:nvPr>
            <p:ph idx="1"/>
          </p:nvPr>
        </p:nvSpPr>
        <p:spPr>
          <a:xfrm>
            <a:off x="677334" y="1930400"/>
            <a:ext cx="8596668" cy="4476087"/>
          </a:xfrm>
        </p:spPr>
        <p:txBody>
          <a:bodyPr>
            <a:normAutofit lnSpcReduction="10000"/>
          </a:bodyPr>
          <a:lstStyle/>
          <a:p>
            <a:pPr>
              <a:lnSpc>
                <a:spcPct val="110000"/>
              </a:lnSpc>
              <a:spcAft>
                <a:spcPts val="600"/>
              </a:spcAft>
            </a:pPr>
            <a:r>
              <a:rPr lang="en-CA" sz="2800" b="0" i="0" dirty="0">
                <a:solidFill>
                  <a:srgbClr val="272626"/>
                </a:solidFill>
                <a:effectLst/>
                <a:latin typeface="Arial" panose="020B0604020202020204" pitchFamily="34" charset="0"/>
              </a:rPr>
              <a:t>Audio descriptions should be concise.</a:t>
            </a:r>
          </a:p>
          <a:p>
            <a:pPr>
              <a:lnSpc>
                <a:spcPct val="110000"/>
              </a:lnSpc>
              <a:spcAft>
                <a:spcPts val="600"/>
              </a:spcAft>
            </a:pPr>
            <a:r>
              <a:rPr lang="en-CA" sz="2800" b="0" i="0" dirty="0">
                <a:solidFill>
                  <a:srgbClr val="272626"/>
                </a:solidFill>
                <a:effectLst/>
                <a:latin typeface="Arial" panose="020B0604020202020204" pitchFamily="34" charset="0"/>
              </a:rPr>
              <a:t>Aim to be objective, so only describe what you see in the video. </a:t>
            </a:r>
          </a:p>
          <a:p>
            <a:pPr>
              <a:lnSpc>
                <a:spcPct val="110000"/>
              </a:lnSpc>
              <a:spcAft>
                <a:spcPts val="600"/>
              </a:spcAft>
            </a:pPr>
            <a:r>
              <a:rPr lang="en-CA" sz="2800" b="0" i="0" dirty="0">
                <a:solidFill>
                  <a:srgbClr val="272626"/>
                </a:solidFill>
                <a:effectLst/>
                <a:latin typeface="Arial" panose="020B0604020202020204" pitchFamily="34" charset="0"/>
              </a:rPr>
              <a:t>Describe the physical characteristics of people in the video. </a:t>
            </a:r>
          </a:p>
          <a:p>
            <a:pPr>
              <a:lnSpc>
                <a:spcPct val="110000"/>
              </a:lnSpc>
              <a:spcAft>
                <a:spcPts val="600"/>
              </a:spcAft>
            </a:pPr>
            <a:r>
              <a:rPr lang="en-CA" sz="2800" b="0" i="0" dirty="0">
                <a:solidFill>
                  <a:srgbClr val="272626"/>
                </a:solidFill>
                <a:effectLst/>
                <a:latin typeface="Arial" panose="020B0604020202020204" pitchFamily="34" charset="0"/>
              </a:rPr>
              <a:t>Do not censor your audio descriptions.</a:t>
            </a:r>
          </a:p>
          <a:p>
            <a:pPr>
              <a:lnSpc>
                <a:spcPct val="110000"/>
              </a:lnSpc>
              <a:spcAft>
                <a:spcPts val="600"/>
              </a:spcAft>
            </a:pPr>
            <a:r>
              <a:rPr lang="en-CA" sz="2800" dirty="0">
                <a:solidFill>
                  <a:srgbClr val="272626"/>
                </a:solidFill>
                <a:latin typeface="Arial" panose="020B0604020202020204" pitchFamily="34" charset="0"/>
              </a:rPr>
              <a:t>Consider the video context to decide what is important to describe. </a:t>
            </a:r>
            <a:endParaRPr lang="en-CA" sz="2800" b="0" i="0" dirty="0">
              <a:solidFill>
                <a:srgbClr val="272626"/>
              </a:solidFill>
              <a:effectLst/>
              <a:latin typeface="Arial" panose="020B0604020202020204" pitchFamily="34" charset="0"/>
            </a:endParaRPr>
          </a:p>
        </p:txBody>
      </p:sp>
      <p:sp>
        <p:nvSpPr>
          <p:cNvPr id="4" name="Slide Number Placeholder 3">
            <a:extLst>
              <a:ext uri="{FF2B5EF4-FFF2-40B4-BE49-F238E27FC236}">
                <a16:creationId xmlns:a16="http://schemas.microsoft.com/office/drawing/2014/main" id="{DEE0BCB4-1CB0-25D7-570C-BBB3526145A0}"/>
              </a:ext>
            </a:extLst>
          </p:cNvPr>
          <p:cNvSpPr>
            <a:spLocks noGrp="1"/>
          </p:cNvSpPr>
          <p:nvPr>
            <p:ph type="sldNum" sz="quarter" idx="12"/>
          </p:nvPr>
        </p:nvSpPr>
        <p:spPr/>
        <p:txBody>
          <a:bodyPr/>
          <a:lstStyle/>
          <a:p>
            <a:fld id="{5B04349D-B87A-48FD-A359-6A04BC4FB981}" type="slidenum">
              <a:rPr lang="en-CA" smtClean="0"/>
              <a:t>19</a:t>
            </a:fld>
            <a:endParaRPr lang="en-CA" dirty="0"/>
          </a:p>
        </p:txBody>
      </p:sp>
    </p:spTree>
    <p:extLst>
      <p:ext uri="{BB962C8B-B14F-4D97-AF65-F5344CB8AC3E}">
        <p14:creationId xmlns:p14="http://schemas.microsoft.com/office/powerpoint/2010/main" val="1983835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42984-7ADC-A75F-DB82-8D2EF5DA3045}"/>
              </a:ext>
            </a:extLst>
          </p:cNvPr>
          <p:cNvSpPr>
            <a:spLocks noGrp="1"/>
          </p:cNvSpPr>
          <p:nvPr>
            <p:ph type="title"/>
          </p:nvPr>
        </p:nvSpPr>
        <p:spPr/>
        <p:txBody>
          <a:bodyPr/>
          <a:lstStyle/>
          <a:p>
            <a:r>
              <a:rPr lang="en-US" dirty="0"/>
              <a:t>Land Acknowledgment</a:t>
            </a:r>
          </a:p>
        </p:txBody>
      </p:sp>
      <p:sp>
        <p:nvSpPr>
          <p:cNvPr id="3" name="Content Placeholder 2">
            <a:extLst>
              <a:ext uri="{FF2B5EF4-FFF2-40B4-BE49-F238E27FC236}">
                <a16:creationId xmlns:a16="http://schemas.microsoft.com/office/drawing/2014/main" id="{B3FDD84D-D929-DAA9-AE68-1D95E19C0F9E}"/>
              </a:ext>
            </a:extLst>
          </p:cNvPr>
          <p:cNvSpPr>
            <a:spLocks noGrp="1"/>
          </p:cNvSpPr>
          <p:nvPr>
            <p:ph idx="1"/>
          </p:nvPr>
        </p:nvSpPr>
        <p:spPr>
          <a:xfrm>
            <a:off x="677334" y="1930400"/>
            <a:ext cx="8596668" cy="4476086"/>
          </a:xfrm>
        </p:spPr>
        <p:txBody>
          <a:bodyPr>
            <a:normAutofit/>
          </a:bodyPr>
          <a:lstStyle/>
          <a:p>
            <a:pPr marL="0" indent="0">
              <a:buNone/>
            </a:pPr>
            <a:r>
              <a:rPr lang="en-US" sz="3000" dirty="0"/>
              <a:t>“Our presenters today come from across this land, living and working in what we now know as Canada. We respect and affirm the inherent and Treaty Rights of all Indigenous Peoples and will continue to </a:t>
            </a:r>
            <a:r>
              <a:rPr lang="en-CA" sz="3000" dirty="0"/>
              <a:t>honour</a:t>
            </a:r>
            <a:r>
              <a:rPr lang="en-US" sz="3000" dirty="0"/>
              <a:t> the commitments to self-determination and sovereignty we have made to Indigenous Nations and Peoples. We respectfully ask for you all to take a moment to acknowledge the lands on which you reside.”</a:t>
            </a:r>
          </a:p>
          <a:p>
            <a:endParaRPr lang="en-US" dirty="0"/>
          </a:p>
        </p:txBody>
      </p:sp>
      <p:sp>
        <p:nvSpPr>
          <p:cNvPr id="4" name="Slide Number Placeholder 3">
            <a:extLst>
              <a:ext uri="{FF2B5EF4-FFF2-40B4-BE49-F238E27FC236}">
                <a16:creationId xmlns:a16="http://schemas.microsoft.com/office/drawing/2014/main" id="{7FD4698B-6ECB-E85E-F3F5-2EF13C00B409}"/>
              </a:ext>
            </a:extLst>
          </p:cNvPr>
          <p:cNvSpPr>
            <a:spLocks noGrp="1"/>
          </p:cNvSpPr>
          <p:nvPr>
            <p:ph type="sldNum" sz="quarter" idx="12"/>
          </p:nvPr>
        </p:nvSpPr>
        <p:spPr/>
        <p:txBody>
          <a:bodyPr/>
          <a:lstStyle/>
          <a:p>
            <a:fld id="{5B04349D-B87A-48FD-A359-6A04BC4FB981}" type="slidenum">
              <a:rPr lang="en-CA" smtClean="0"/>
              <a:t>2</a:t>
            </a:fld>
            <a:endParaRPr lang="en-CA" dirty="0"/>
          </a:p>
        </p:txBody>
      </p:sp>
    </p:spTree>
    <p:extLst>
      <p:ext uri="{BB962C8B-B14F-4D97-AF65-F5344CB8AC3E}">
        <p14:creationId xmlns:p14="http://schemas.microsoft.com/office/powerpoint/2010/main" val="36618334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06A2D-6069-0FA4-E529-8B520B0CA59E}"/>
              </a:ext>
            </a:extLst>
          </p:cNvPr>
          <p:cNvSpPr>
            <a:spLocks noGrp="1"/>
          </p:cNvSpPr>
          <p:nvPr>
            <p:ph type="title"/>
          </p:nvPr>
        </p:nvSpPr>
        <p:spPr/>
        <p:txBody>
          <a:bodyPr/>
          <a:lstStyle/>
          <a:p>
            <a:r>
              <a:rPr lang="en-CA" dirty="0"/>
              <a:t>How to Add Audio Descriptions</a:t>
            </a:r>
          </a:p>
        </p:txBody>
      </p:sp>
      <p:sp>
        <p:nvSpPr>
          <p:cNvPr id="3" name="Content Placeholder 2">
            <a:extLst>
              <a:ext uri="{FF2B5EF4-FFF2-40B4-BE49-F238E27FC236}">
                <a16:creationId xmlns:a16="http://schemas.microsoft.com/office/drawing/2014/main" id="{966CC564-A125-F6D0-EC82-E414E312E98D}"/>
              </a:ext>
            </a:extLst>
          </p:cNvPr>
          <p:cNvSpPr>
            <a:spLocks noGrp="1"/>
          </p:cNvSpPr>
          <p:nvPr>
            <p:ph idx="1"/>
          </p:nvPr>
        </p:nvSpPr>
        <p:spPr>
          <a:xfrm>
            <a:off x="677334" y="2160589"/>
            <a:ext cx="8596668" cy="4245898"/>
          </a:xfrm>
        </p:spPr>
        <p:txBody>
          <a:bodyPr>
            <a:normAutofit/>
          </a:bodyPr>
          <a:lstStyle/>
          <a:p>
            <a:pPr>
              <a:spcAft>
                <a:spcPts val="600"/>
              </a:spcAft>
            </a:pPr>
            <a:r>
              <a:rPr lang="en-CA" sz="2800" b="0" i="0" dirty="0">
                <a:solidFill>
                  <a:srgbClr val="272626"/>
                </a:solidFill>
                <a:effectLst/>
                <a:latin typeface="Arial" panose="020B0604020202020204" pitchFamily="34" charset="0"/>
              </a:rPr>
              <a:t>Integrate them into your video script by describing aloud what you are doing when recording.</a:t>
            </a:r>
          </a:p>
          <a:p>
            <a:pPr>
              <a:spcAft>
                <a:spcPts val="600"/>
              </a:spcAft>
            </a:pPr>
            <a:r>
              <a:rPr lang="en-CA" sz="2800" b="0" i="0" dirty="0">
                <a:solidFill>
                  <a:srgbClr val="272626"/>
                </a:solidFill>
                <a:effectLst/>
                <a:latin typeface="Arial" panose="020B0604020202020204" pitchFamily="34" charset="0"/>
              </a:rPr>
              <a:t>In post-production:</a:t>
            </a:r>
          </a:p>
          <a:p>
            <a:pPr lvl="2">
              <a:spcAft>
                <a:spcPts val="600"/>
              </a:spcAft>
            </a:pPr>
            <a:r>
              <a:rPr lang="en-CA" sz="2400" b="0" i="0" dirty="0">
                <a:solidFill>
                  <a:srgbClr val="272626"/>
                </a:solidFill>
                <a:effectLst/>
                <a:latin typeface="Arial" panose="020B0604020202020204" pitchFamily="34" charset="0"/>
              </a:rPr>
              <a:t>Add the audio description between characters speaking. </a:t>
            </a:r>
          </a:p>
          <a:p>
            <a:pPr>
              <a:spcAft>
                <a:spcPts val="600"/>
              </a:spcAft>
            </a:pPr>
            <a:r>
              <a:rPr lang="en-CA" sz="2800" b="0" i="0" dirty="0">
                <a:solidFill>
                  <a:srgbClr val="272626"/>
                </a:solidFill>
                <a:effectLst/>
                <a:latin typeface="Arial" panose="020B0604020202020204" pitchFamily="34" charset="0"/>
              </a:rPr>
              <a:t>In </a:t>
            </a:r>
            <a:r>
              <a:rPr lang="en-CA" sz="2800" b="0" i="0" dirty="0" err="1">
                <a:solidFill>
                  <a:srgbClr val="272626"/>
                </a:solidFill>
                <a:effectLst/>
                <a:latin typeface="Arial" panose="020B0604020202020204" pitchFamily="34" charset="0"/>
              </a:rPr>
              <a:t>YouDescribe</a:t>
            </a:r>
            <a:r>
              <a:rPr lang="en-CA" sz="2800" dirty="0">
                <a:solidFill>
                  <a:srgbClr val="272626"/>
                </a:solidFill>
                <a:latin typeface="Arial" panose="020B0604020202020204" pitchFamily="34" charset="0"/>
              </a:rPr>
              <a:t> (</a:t>
            </a:r>
            <a:r>
              <a:rPr lang="en-CA" sz="2800" dirty="0">
                <a:solidFill>
                  <a:srgbClr val="272626"/>
                </a:solidFill>
                <a:latin typeface="Arial" panose="020B0604020202020204" pitchFamily="34" charset="0"/>
                <a:hlinkClick r:id="rId3"/>
              </a:rPr>
              <a:t>YouDescribe.org</a:t>
            </a:r>
            <a:r>
              <a:rPr lang="en-CA" sz="2800" dirty="0">
                <a:solidFill>
                  <a:srgbClr val="272626"/>
                </a:solidFill>
                <a:latin typeface="Arial" panose="020B0604020202020204" pitchFamily="34" charset="0"/>
              </a:rPr>
              <a:t>)</a:t>
            </a:r>
            <a:endParaRPr lang="en-CA" sz="2800" b="0" i="0" dirty="0">
              <a:solidFill>
                <a:srgbClr val="272626"/>
              </a:solidFill>
              <a:effectLst/>
              <a:latin typeface="Arial" panose="020B0604020202020204" pitchFamily="34" charset="0"/>
            </a:endParaRPr>
          </a:p>
          <a:p>
            <a:pPr lvl="1">
              <a:spcAft>
                <a:spcPts val="600"/>
              </a:spcAft>
            </a:pPr>
            <a:r>
              <a:rPr lang="en-CA" sz="2400" b="0" i="0" dirty="0">
                <a:solidFill>
                  <a:srgbClr val="272626"/>
                </a:solidFill>
                <a:effectLst/>
                <a:latin typeface="Arial" panose="020B0604020202020204" pitchFamily="34" charset="0"/>
              </a:rPr>
              <a:t>This website lets you pause the video and quickly describe the action of the previous scene.</a:t>
            </a:r>
          </a:p>
          <a:p>
            <a:endParaRPr lang="en-CA" sz="2800" b="0" i="0" dirty="0">
              <a:solidFill>
                <a:srgbClr val="272626"/>
              </a:solidFill>
              <a:effectLst/>
              <a:latin typeface="Arial" panose="020B0604020202020204" pitchFamily="34" charset="0"/>
            </a:endParaRPr>
          </a:p>
        </p:txBody>
      </p:sp>
      <p:sp>
        <p:nvSpPr>
          <p:cNvPr id="4" name="Slide Number Placeholder 3">
            <a:extLst>
              <a:ext uri="{FF2B5EF4-FFF2-40B4-BE49-F238E27FC236}">
                <a16:creationId xmlns:a16="http://schemas.microsoft.com/office/drawing/2014/main" id="{94CC74C2-6C1D-2162-4CE2-E1E4C5047EE5}"/>
              </a:ext>
            </a:extLst>
          </p:cNvPr>
          <p:cNvSpPr>
            <a:spLocks noGrp="1"/>
          </p:cNvSpPr>
          <p:nvPr>
            <p:ph type="sldNum" sz="quarter" idx="12"/>
          </p:nvPr>
        </p:nvSpPr>
        <p:spPr/>
        <p:txBody>
          <a:bodyPr/>
          <a:lstStyle/>
          <a:p>
            <a:fld id="{5B04349D-B87A-48FD-A359-6A04BC4FB981}" type="slidenum">
              <a:rPr lang="en-CA" smtClean="0"/>
              <a:t>20</a:t>
            </a:fld>
            <a:endParaRPr lang="en-CA" dirty="0"/>
          </a:p>
        </p:txBody>
      </p:sp>
    </p:spTree>
    <p:extLst>
      <p:ext uri="{BB962C8B-B14F-4D97-AF65-F5344CB8AC3E}">
        <p14:creationId xmlns:p14="http://schemas.microsoft.com/office/powerpoint/2010/main" val="33129021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70372-E602-5412-7AFD-63ED2128CEB6}"/>
              </a:ext>
            </a:extLst>
          </p:cNvPr>
          <p:cNvSpPr>
            <a:spLocks noGrp="1"/>
          </p:cNvSpPr>
          <p:nvPr>
            <p:ph type="title"/>
          </p:nvPr>
        </p:nvSpPr>
        <p:spPr/>
        <p:txBody>
          <a:bodyPr/>
          <a:lstStyle/>
          <a:p>
            <a:r>
              <a:rPr lang="en-CA" dirty="0"/>
              <a:t>Transcripts</a:t>
            </a:r>
          </a:p>
        </p:txBody>
      </p:sp>
      <p:sp>
        <p:nvSpPr>
          <p:cNvPr id="3" name="Content Placeholder 2">
            <a:extLst>
              <a:ext uri="{FF2B5EF4-FFF2-40B4-BE49-F238E27FC236}">
                <a16:creationId xmlns:a16="http://schemas.microsoft.com/office/drawing/2014/main" id="{68C528E4-4E21-98FD-0A4D-F7A35155EAD1}"/>
              </a:ext>
            </a:extLst>
          </p:cNvPr>
          <p:cNvSpPr>
            <a:spLocks noGrp="1"/>
          </p:cNvSpPr>
          <p:nvPr>
            <p:ph idx="1"/>
          </p:nvPr>
        </p:nvSpPr>
        <p:spPr>
          <a:xfrm>
            <a:off x="677334" y="1930401"/>
            <a:ext cx="8596668" cy="4110962"/>
          </a:xfrm>
        </p:spPr>
        <p:txBody>
          <a:bodyPr>
            <a:normAutofit/>
          </a:bodyPr>
          <a:lstStyle/>
          <a:p>
            <a:pPr>
              <a:spcAft>
                <a:spcPts val="600"/>
              </a:spcAft>
            </a:pPr>
            <a:r>
              <a:rPr lang="en-CA" sz="3200" dirty="0"/>
              <a:t>Provide transcripts of any audio-visual content you use in your presentations. </a:t>
            </a:r>
          </a:p>
          <a:p>
            <a:pPr>
              <a:spcAft>
                <a:spcPts val="600"/>
              </a:spcAft>
            </a:pPr>
            <a:r>
              <a:rPr lang="en-CA" sz="3200" dirty="0"/>
              <a:t>You can create transcripts by downloading and editing the subtitles you created on YouTube! </a:t>
            </a:r>
          </a:p>
        </p:txBody>
      </p:sp>
      <p:sp>
        <p:nvSpPr>
          <p:cNvPr id="4" name="Slide Number Placeholder 3">
            <a:extLst>
              <a:ext uri="{FF2B5EF4-FFF2-40B4-BE49-F238E27FC236}">
                <a16:creationId xmlns:a16="http://schemas.microsoft.com/office/drawing/2014/main" id="{71E12573-48AD-4F89-CD7A-A3E5EABD6C57}"/>
              </a:ext>
            </a:extLst>
          </p:cNvPr>
          <p:cNvSpPr>
            <a:spLocks noGrp="1"/>
          </p:cNvSpPr>
          <p:nvPr>
            <p:ph type="sldNum" sz="quarter" idx="12"/>
          </p:nvPr>
        </p:nvSpPr>
        <p:spPr/>
        <p:txBody>
          <a:bodyPr/>
          <a:lstStyle/>
          <a:p>
            <a:fld id="{5B04349D-B87A-48FD-A359-6A04BC4FB981}" type="slidenum">
              <a:rPr lang="en-CA" smtClean="0"/>
              <a:t>21</a:t>
            </a:fld>
            <a:endParaRPr lang="en-CA" dirty="0"/>
          </a:p>
        </p:txBody>
      </p:sp>
    </p:spTree>
    <p:extLst>
      <p:ext uri="{BB962C8B-B14F-4D97-AF65-F5344CB8AC3E}">
        <p14:creationId xmlns:p14="http://schemas.microsoft.com/office/powerpoint/2010/main" val="14313030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3C1B9-ED57-6F0A-B0D5-E0EF8FC43DBE}"/>
              </a:ext>
            </a:extLst>
          </p:cNvPr>
          <p:cNvSpPr>
            <a:spLocks noGrp="1"/>
          </p:cNvSpPr>
          <p:nvPr>
            <p:ph type="title"/>
          </p:nvPr>
        </p:nvSpPr>
        <p:spPr/>
        <p:txBody>
          <a:bodyPr/>
          <a:lstStyle/>
          <a:p>
            <a:r>
              <a:rPr lang="en-CA" dirty="0"/>
              <a:t>Demonstrations</a:t>
            </a:r>
          </a:p>
        </p:txBody>
      </p:sp>
      <p:sp>
        <p:nvSpPr>
          <p:cNvPr id="3" name="Content Placeholder 2">
            <a:extLst>
              <a:ext uri="{FF2B5EF4-FFF2-40B4-BE49-F238E27FC236}">
                <a16:creationId xmlns:a16="http://schemas.microsoft.com/office/drawing/2014/main" id="{899A1EA2-BF8A-15BB-6227-0A7B38F78150}"/>
              </a:ext>
            </a:extLst>
          </p:cNvPr>
          <p:cNvSpPr>
            <a:spLocks noGrp="1"/>
          </p:cNvSpPr>
          <p:nvPr>
            <p:ph idx="1"/>
          </p:nvPr>
        </p:nvSpPr>
        <p:spPr>
          <a:xfrm>
            <a:off x="677334" y="1930401"/>
            <a:ext cx="8596668" cy="4110962"/>
          </a:xfrm>
        </p:spPr>
        <p:txBody>
          <a:bodyPr>
            <a:normAutofit/>
          </a:bodyPr>
          <a:lstStyle/>
          <a:p>
            <a:r>
              <a:rPr lang="en-CA" sz="3200" dirty="0"/>
              <a:t>Join Tobe and Melody as they demonstrate how inaccessible images, graphs, and videos can be. </a:t>
            </a:r>
          </a:p>
          <a:p>
            <a:pPr marL="0" indent="0">
              <a:buNone/>
            </a:pPr>
            <a:endParaRPr lang="en-CA" dirty="0"/>
          </a:p>
        </p:txBody>
      </p:sp>
      <p:sp>
        <p:nvSpPr>
          <p:cNvPr id="4" name="Slide Number Placeholder 3">
            <a:extLst>
              <a:ext uri="{FF2B5EF4-FFF2-40B4-BE49-F238E27FC236}">
                <a16:creationId xmlns:a16="http://schemas.microsoft.com/office/drawing/2014/main" id="{7334B2D4-D1BD-03F5-0391-4A331CBDF8B7}"/>
              </a:ext>
            </a:extLst>
          </p:cNvPr>
          <p:cNvSpPr>
            <a:spLocks noGrp="1"/>
          </p:cNvSpPr>
          <p:nvPr>
            <p:ph type="sldNum" sz="quarter" idx="12"/>
          </p:nvPr>
        </p:nvSpPr>
        <p:spPr/>
        <p:txBody>
          <a:bodyPr/>
          <a:lstStyle/>
          <a:p>
            <a:fld id="{5B04349D-B87A-48FD-A359-6A04BC4FB981}" type="slidenum">
              <a:rPr lang="en-CA" smtClean="0"/>
              <a:t>22</a:t>
            </a:fld>
            <a:endParaRPr lang="en-CA" dirty="0"/>
          </a:p>
        </p:txBody>
      </p:sp>
    </p:spTree>
    <p:extLst>
      <p:ext uri="{BB962C8B-B14F-4D97-AF65-F5344CB8AC3E}">
        <p14:creationId xmlns:p14="http://schemas.microsoft.com/office/powerpoint/2010/main" val="29427301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D3625-EFB0-0E4B-CC75-567342D7B9CB}"/>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672228D4-B82C-D5DE-0BD7-A5BB18A06817}"/>
              </a:ext>
            </a:extLst>
          </p:cNvPr>
          <p:cNvSpPr>
            <a:spLocks noGrp="1"/>
          </p:cNvSpPr>
          <p:nvPr>
            <p:ph idx="1"/>
          </p:nvPr>
        </p:nvSpPr>
        <p:spPr>
          <a:xfrm>
            <a:off x="677334" y="1930400"/>
            <a:ext cx="8596668" cy="4110963"/>
          </a:xfrm>
        </p:spPr>
        <p:txBody>
          <a:bodyPr>
            <a:normAutofit/>
          </a:bodyPr>
          <a:lstStyle/>
          <a:p>
            <a:pPr>
              <a:spcAft>
                <a:spcPts val="600"/>
              </a:spcAft>
            </a:pPr>
            <a:r>
              <a:rPr lang="en-US" sz="3200" dirty="0"/>
              <a:t>Thank you for attending the third webinar in the “Creating Accessible Presentations” series. </a:t>
            </a:r>
          </a:p>
          <a:p>
            <a:pPr>
              <a:spcAft>
                <a:spcPts val="600"/>
              </a:spcAft>
            </a:pPr>
            <a:r>
              <a:rPr lang="en-US" sz="3200" dirty="0"/>
              <a:t>The next webinar is ”Hands-on Practice” on April 6 at 2:00 pm EST/11:00 pm PST. </a:t>
            </a:r>
          </a:p>
          <a:p>
            <a:pPr>
              <a:spcAft>
                <a:spcPts val="600"/>
              </a:spcAft>
            </a:pPr>
            <a:r>
              <a:rPr lang="en-US" sz="3200" dirty="0"/>
              <a:t>Questions?</a:t>
            </a:r>
          </a:p>
        </p:txBody>
      </p:sp>
      <p:sp>
        <p:nvSpPr>
          <p:cNvPr id="4" name="Slide Number Placeholder 3">
            <a:extLst>
              <a:ext uri="{FF2B5EF4-FFF2-40B4-BE49-F238E27FC236}">
                <a16:creationId xmlns:a16="http://schemas.microsoft.com/office/drawing/2014/main" id="{8C6C5058-FA40-BB1B-41F2-E563BFCBCB39}"/>
              </a:ext>
            </a:extLst>
          </p:cNvPr>
          <p:cNvSpPr>
            <a:spLocks noGrp="1"/>
          </p:cNvSpPr>
          <p:nvPr>
            <p:ph type="sldNum" sz="quarter" idx="12"/>
          </p:nvPr>
        </p:nvSpPr>
        <p:spPr/>
        <p:txBody>
          <a:bodyPr/>
          <a:lstStyle/>
          <a:p>
            <a:fld id="{5B04349D-B87A-48FD-A359-6A04BC4FB981}" type="slidenum">
              <a:rPr lang="en-CA" smtClean="0"/>
              <a:t>23</a:t>
            </a:fld>
            <a:endParaRPr lang="en-CA" dirty="0"/>
          </a:p>
        </p:txBody>
      </p:sp>
    </p:spTree>
    <p:extLst>
      <p:ext uri="{BB962C8B-B14F-4D97-AF65-F5344CB8AC3E}">
        <p14:creationId xmlns:p14="http://schemas.microsoft.com/office/powerpoint/2010/main" val="4149557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55AAE-3589-9687-8199-5793BFE56608}"/>
              </a:ext>
            </a:extLst>
          </p:cNvPr>
          <p:cNvSpPr>
            <a:spLocks noGrp="1"/>
          </p:cNvSpPr>
          <p:nvPr>
            <p:ph type="title"/>
          </p:nvPr>
        </p:nvSpPr>
        <p:spPr/>
        <p:txBody>
          <a:bodyPr/>
          <a:lstStyle/>
          <a:p>
            <a:r>
              <a:rPr lang="en-CA" dirty="0"/>
              <a:t>References</a:t>
            </a:r>
          </a:p>
        </p:txBody>
      </p:sp>
      <p:sp>
        <p:nvSpPr>
          <p:cNvPr id="3" name="Content Placeholder 2">
            <a:extLst>
              <a:ext uri="{FF2B5EF4-FFF2-40B4-BE49-F238E27FC236}">
                <a16:creationId xmlns:a16="http://schemas.microsoft.com/office/drawing/2014/main" id="{55753F44-1622-E346-A089-52ED4844219B}"/>
              </a:ext>
            </a:extLst>
          </p:cNvPr>
          <p:cNvSpPr>
            <a:spLocks noGrp="1"/>
          </p:cNvSpPr>
          <p:nvPr>
            <p:ph idx="1"/>
          </p:nvPr>
        </p:nvSpPr>
        <p:spPr>
          <a:xfrm>
            <a:off x="677334" y="1930400"/>
            <a:ext cx="8596668" cy="4476087"/>
          </a:xfrm>
        </p:spPr>
        <p:txBody>
          <a:bodyPr>
            <a:normAutofit/>
          </a:bodyPr>
          <a:lstStyle/>
          <a:p>
            <a:pPr>
              <a:spcAft>
                <a:spcPts val="600"/>
              </a:spcAft>
            </a:pPr>
            <a:r>
              <a:rPr lang="en-CA" dirty="0"/>
              <a:t>WAI Making Events Accessible: Checklist for meetings, conferences, training, and presentations that are remote/virtual, in-person, or hybrid: </a:t>
            </a:r>
            <a:r>
              <a:rPr lang="en-CA" dirty="0">
                <a:hlinkClick r:id="rId3"/>
              </a:rPr>
              <a:t>www.w3.org/WAI/teach-advocate/accessible-presentations/</a:t>
            </a:r>
            <a:r>
              <a:rPr lang="en-CA" dirty="0"/>
              <a:t>.</a:t>
            </a:r>
          </a:p>
          <a:p>
            <a:pPr>
              <a:spcAft>
                <a:spcPts val="600"/>
              </a:spcAft>
            </a:pPr>
            <a:r>
              <a:rPr lang="en-CA" dirty="0"/>
              <a:t>WebAim Accessible PowerPoint Presentation: </a:t>
            </a:r>
            <a:r>
              <a:rPr lang="en-CA" dirty="0">
                <a:hlinkClick r:id="rId4"/>
              </a:rPr>
              <a:t>https://webaim.org/techniques/powerpoint/</a:t>
            </a:r>
            <a:r>
              <a:rPr lang="en-CA" dirty="0"/>
              <a:t>.</a:t>
            </a:r>
          </a:p>
          <a:p>
            <a:pPr>
              <a:spcAft>
                <a:spcPts val="600"/>
              </a:spcAft>
            </a:pPr>
            <a:r>
              <a:rPr lang="en-CA" dirty="0"/>
              <a:t>Microsoft: Make your PowerPoint presentations accessible to people with disabilities: </a:t>
            </a:r>
            <a:r>
              <a:rPr lang="en-CA" dirty="0">
                <a:hlinkClick r:id="rId5"/>
              </a:rPr>
              <a:t>https://support.microsoft.com/en-us/office/make-your-powerpoint-presentations-accessible-to-people-with-disabilities-6f7772b2-2f33-4bd2-8ca7-dae3b2b3ef25</a:t>
            </a:r>
            <a:r>
              <a:rPr lang="en-CA" dirty="0"/>
              <a:t>.</a:t>
            </a:r>
          </a:p>
          <a:p>
            <a:pPr>
              <a:spcAft>
                <a:spcPts val="600"/>
              </a:spcAft>
            </a:pPr>
            <a:r>
              <a:rPr lang="en-CA" dirty="0"/>
              <a:t>Create accessible documents, spreadsheets, or presentations with Pages, Numbers, or Keynote: </a:t>
            </a:r>
            <a:r>
              <a:rPr lang="en-CA" dirty="0">
                <a:hlinkClick r:id="rId6"/>
              </a:rPr>
              <a:t>https://support.apple.com/en-us/HT210563</a:t>
            </a:r>
            <a:r>
              <a:rPr lang="en-CA" dirty="0"/>
              <a:t>.</a:t>
            </a:r>
          </a:p>
          <a:p>
            <a:pPr>
              <a:spcAft>
                <a:spcPts val="600"/>
              </a:spcAft>
            </a:pPr>
            <a:r>
              <a:rPr lang="en-CA" dirty="0"/>
              <a:t>Google Docs: Make your document or presentation more accessible: </a:t>
            </a:r>
            <a:r>
              <a:rPr lang="en-CA" dirty="0">
                <a:hlinkClick r:id="rId7"/>
              </a:rPr>
              <a:t>https://support.google.com/docs/answer/6199477?hl=en</a:t>
            </a:r>
            <a:r>
              <a:rPr lang="en-CA" dirty="0"/>
              <a:t>.</a:t>
            </a:r>
          </a:p>
        </p:txBody>
      </p:sp>
      <p:sp>
        <p:nvSpPr>
          <p:cNvPr id="4" name="Slide Number Placeholder 3">
            <a:extLst>
              <a:ext uri="{FF2B5EF4-FFF2-40B4-BE49-F238E27FC236}">
                <a16:creationId xmlns:a16="http://schemas.microsoft.com/office/drawing/2014/main" id="{5B857767-2A6A-0C51-D9B8-6AF4035E5894}"/>
              </a:ext>
            </a:extLst>
          </p:cNvPr>
          <p:cNvSpPr>
            <a:spLocks noGrp="1"/>
          </p:cNvSpPr>
          <p:nvPr>
            <p:ph type="sldNum" sz="quarter" idx="12"/>
          </p:nvPr>
        </p:nvSpPr>
        <p:spPr/>
        <p:txBody>
          <a:bodyPr/>
          <a:lstStyle/>
          <a:p>
            <a:fld id="{5B04349D-B87A-48FD-A359-6A04BC4FB981}" type="slidenum">
              <a:rPr lang="en-CA" smtClean="0"/>
              <a:t>24</a:t>
            </a:fld>
            <a:endParaRPr lang="en-CA" dirty="0"/>
          </a:p>
        </p:txBody>
      </p:sp>
    </p:spTree>
    <p:extLst>
      <p:ext uri="{BB962C8B-B14F-4D97-AF65-F5344CB8AC3E}">
        <p14:creationId xmlns:p14="http://schemas.microsoft.com/office/powerpoint/2010/main" val="16653952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64166-562A-1E4E-2BF9-61E855CE3C47}"/>
              </a:ext>
            </a:extLst>
          </p:cNvPr>
          <p:cNvSpPr>
            <a:spLocks noGrp="1"/>
          </p:cNvSpPr>
          <p:nvPr>
            <p:ph type="title"/>
          </p:nvPr>
        </p:nvSpPr>
        <p:spPr/>
        <p:txBody>
          <a:bodyPr/>
          <a:lstStyle/>
          <a:p>
            <a:r>
              <a:rPr lang="en-CA" dirty="0"/>
              <a:t>References Continued…</a:t>
            </a:r>
          </a:p>
        </p:txBody>
      </p:sp>
      <p:sp>
        <p:nvSpPr>
          <p:cNvPr id="3" name="Content Placeholder 2">
            <a:extLst>
              <a:ext uri="{FF2B5EF4-FFF2-40B4-BE49-F238E27FC236}">
                <a16:creationId xmlns:a16="http://schemas.microsoft.com/office/drawing/2014/main" id="{EFC6A96F-FE1D-6FF1-A883-249EAECA6A61}"/>
              </a:ext>
            </a:extLst>
          </p:cNvPr>
          <p:cNvSpPr>
            <a:spLocks noGrp="1"/>
          </p:cNvSpPr>
          <p:nvPr>
            <p:ph idx="1"/>
          </p:nvPr>
        </p:nvSpPr>
        <p:spPr>
          <a:xfrm>
            <a:off x="677334" y="1930401"/>
            <a:ext cx="8596668" cy="4110962"/>
          </a:xfrm>
        </p:spPr>
        <p:txBody>
          <a:bodyPr/>
          <a:lstStyle/>
          <a:p>
            <a:r>
              <a:rPr lang="en-CA" dirty="0"/>
              <a:t>Presenter Toolkit by Rebecca Shortt: </a:t>
            </a:r>
            <a:r>
              <a:rPr lang="en-CA" dirty="0">
                <a:hlinkClick r:id="rId3"/>
              </a:rPr>
              <a:t>https://opentextbc.ca/presentertoolkit/chapter/presenting-practices/  </a:t>
            </a:r>
            <a:endParaRPr lang="en-CA" dirty="0"/>
          </a:p>
          <a:p>
            <a:r>
              <a:rPr lang="en-CA" dirty="0"/>
              <a:t>Virtual Presentation Accessibility Guidelines by the America Anthropological Association: </a:t>
            </a:r>
            <a:r>
              <a:rPr lang="en-CA" dirty="0">
                <a:hlinkClick r:id="rId4"/>
              </a:rPr>
              <a:t>www.americananthro.org/VirtualPresentations?navItemNumber=25891</a:t>
            </a:r>
            <a:r>
              <a:rPr lang="en-CA" dirty="0"/>
              <a:t> </a:t>
            </a:r>
          </a:p>
          <a:p>
            <a:endParaRPr lang="en-CA" dirty="0"/>
          </a:p>
        </p:txBody>
      </p:sp>
      <p:sp>
        <p:nvSpPr>
          <p:cNvPr id="4" name="Slide Number Placeholder 3">
            <a:extLst>
              <a:ext uri="{FF2B5EF4-FFF2-40B4-BE49-F238E27FC236}">
                <a16:creationId xmlns:a16="http://schemas.microsoft.com/office/drawing/2014/main" id="{A1F089D4-1CE3-C8EA-6CA3-0DD6117D0B13}"/>
              </a:ext>
            </a:extLst>
          </p:cNvPr>
          <p:cNvSpPr>
            <a:spLocks noGrp="1"/>
          </p:cNvSpPr>
          <p:nvPr>
            <p:ph type="sldNum" sz="quarter" idx="12"/>
          </p:nvPr>
        </p:nvSpPr>
        <p:spPr/>
        <p:txBody>
          <a:bodyPr/>
          <a:lstStyle/>
          <a:p>
            <a:fld id="{5B04349D-B87A-48FD-A359-6A04BC4FB981}" type="slidenum">
              <a:rPr lang="en-CA" smtClean="0"/>
              <a:t>25</a:t>
            </a:fld>
            <a:endParaRPr lang="en-CA" dirty="0"/>
          </a:p>
        </p:txBody>
      </p:sp>
    </p:spTree>
    <p:extLst>
      <p:ext uri="{BB962C8B-B14F-4D97-AF65-F5344CB8AC3E}">
        <p14:creationId xmlns:p14="http://schemas.microsoft.com/office/powerpoint/2010/main" val="2807168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C6015-4E3F-07A0-7CC8-6329BBC79160}"/>
              </a:ext>
            </a:extLst>
          </p:cNvPr>
          <p:cNvSpPr>
            <a:spLocks noGrp="1"/>
          </p:cNvSpPr>
          <p:nvPr>
            <p:ph type="title"/>
          </p:nvPr>
        </p:nvSpPr>
        <p:spPr/>
        <p:txBody>
          <a:bodyPr/>
          <a:lstStyle/>
          <a:p>
            <a:r>
              <a:rPr lang="en-CA" dirty="0"/>
              <a:t>General Considerations when Using Media in Presentations</a:t>
            </a:r>
          </a:p>
        </p:txBody>
      </p:sp>
      <p:sp>
        <p:nvSpPr>
          <p:cNvPr id="3" name="Content Placeholder 2">
            <a:extLst>
              <a:ext uri="{FF2B5EF4-FFF2-40B4-BE49-F238E27FC236}">
                <a16:creationId xmlns:a16="http://schemas.microsoft.com/office/drawing/2014/main" id="{A223427B-3C53-679C-9B77-5BE607EBC975}"/>
              </a:ext>
            </a:extLst>
          </p:cNvPr>
          <p:cNvSpPr>
            <a:spLocks noGrp="1"/>
          </p:cNvSpPr>
          <p:nvPr>
            <p:ph idx="1"/>
          </p:nvPr>
        </p:nvSpPr>
        <p:spPr/>
        <p:txBody>
          <a:bodyPr/>
          <a:lstStyle/>
          <a:p>
            <a:r>
              <a:rPr lang="en-CA" sz="4000" dirty="0"/>
              <a:t>Good quality media</a:t>
            </a:r>
          </a:p>
          <a:p>
            <a:pPr lvl="1"/>
            <a:r>
              <a:rPr lang="en-CA" sz="3600" dirty="0"/>
              <a:t>High resolution</a:t>
            </a:r>
          </a:p>
          <a:p>
            <a:pPr lvl="1"/>
            <a:r>
              <a:rPr lang="en-CA" sz="3600" dirty="0"/>
              <a:t>Large font size</a:t>
            </a:r>
          </a:p>
          <a:p>
            <a:pPr lvl="1"/>
            <a:r>
              <a:rPr lang="en-CA" sz="3600" dirty="0"/>
              <a:t>Sans serif font</a:t>
            </a:r>
          </a:p>
          <a:p>
            <a:pPr lvl="1"/>
            <a:r>
              <a:rPr lang="en-CA" sz="3600" dirty="0"/>
              <a:t>Good colour contrast </a:t>
            </a:r>
          </a:p>
          <a:p>
            <a:pPr lvl="1"/>
            <a:endParaRPr lang="en-CA" sz="3600" dirty="0"/>
          </a:p>
          <a:p>
            <a:pPr lvl="1"/>
            <a:endParaRPr lang="en-CA" dirty="0"/>
          </a:p>
        </p:txBody>
      </p:sp>
      <p:sp>
        <p:nvSpPr>
          <p:cNvPr id="4" name="Slide Number Placeholder 3">
            <a:extLst>
              <a:ext uri="{FF2B5EF4-FFF2-40B4-BE49-F238E27FC236}">
                <a16:creationId xmlns:a16="http://schemas.microsoft.com/office/drawing/2014/main" id="{0F346AD1-C667-A3AF-B473-3ECA4B47BF6D}"/>
              </a:ext>
            </a:extLst>
          </p:cNvPr>
          <p:cNvSpPr>
            <a:spLocks noGrp="1"/>
          </p:cNvSpPr>
          <p:nvPr>
            <p:ph type="sldNum" sz="quarter" idx="12"/>
          </p:nvPr>
        </p:nvSpPr>
        <p:spPr/>
        <p:txBody>
          <a:bodyPr/>
          <a:lstStyle/>
          <a:p>
            <a:fld id="{5B04349D-B87A-48FD-A359-6A04BC4FB981}" type="slidenum">
              <a:rPr lang="en-CA" smtClean="0"/>
              <a:t>3</a:t>
            </a:fld>
            <a:endParaRPr lang="en-CA" dirty="0"/>
          </a:p>
        </p:txBody>
      </p:sp>
    </p:spTree>
    <p:extLst>
      <p:ext uri="{BB962C8B-B14F-4D97-AF65-F5344CB8AC3E}">
        <p14:creationId xmlns:p14="http://schemas.microsoft.com/office/powerpoint/2010/main" val="1083002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C518820-3CBD-DB4A-3679-9AD928F61E75}"/>
              </a:ext>
            </a:extLst>
          </p:cNvPr>
          <p:cNvSpPr>
            <a:spLocks noGrp="1"/>
          </p:cNvSpPr>
          <p:nvPr>
            <p:ph type="title"/>
          </p:nvPr>
        </p:nvSpPr>
        <p:spPr/>
        <p:txBody>
          <a:bodyPr anchor="ctr">
            <a:normAutofit/>
          </a:bodyPr>
          <a:lstStyle/>
          <a:p>
            <a:r>
              <a:rPr lang="en-CA" sz="4800" dirty="0"/>
              <a:t>Images, Charts and Tables</a:t>
            </a:r>
          </a:p>
        </p:txBody>
      </p:sp>
      <p:sp>
        <p:nvSpPr>
          <p:cNvPr id="6" name="Text Placeholder 5">
            <a:extLst>
              <a:ext uri="{FF2B5EF4-FFF2-40B4-BE49-F238E27FC236}">
                <a16:creationId xmlns:a16="http://schemas.microsoft.com/office/drawing/2014/main" id="{0BCB6794-CC18-EA1E-5EFA-9BB029D1B0AD}"/>
              </a:ext>
            </a:extLst>
          </p:cNvPr>
          <p:cNvSpPr>
            <a:spLocks noGrp="1"/>
          </p:cNvSpPr>
          <p:nvPr>
            <p:ph type="body" idx="1"/>
          </p:nvPr>
        </p:nvSpPr>
        <p:spPr/>
        <p:txBody>
          <a:bodyPr/>
          <a:lstStyle/>
          <a:p>
            <a:endParaRPr lang="en-CA"/>
          </a:p>
        </p:txBody>
      </p:sp>
      <p:sp>
        <p:nvSpPr>
          <p:cNvPr id="4" name="Slide Number Placeholder 3">
            <a:extLst>
              <a:ext uri="{FF2B5EF4-FFF2-40B4-BE49-F238E27FC236}">
                <a16:creationId xmlns:a16="http://schemas.microsoft.com/office/drawing/2014/main" id="{4EF9A3F8-4E4D-DA6B-58CE-142B89DBDDCC}"/>
              </a:ext>
            </a:extLst>
          </p:cNvPr>
          <p:cNvSpPr>
            <a:spLocks noGrp="1"/>
          </p:cNvSpPr>
          <p:nvPr>
            <p:ph type="sldNum" sz="quarter" idx="12"/>
          </p:nvPr>
        </p:nvSpPr>
        <p:spPr/>
        <p:txBody>
          <a:bodyPr/>
          <a:lstStyle/>
          <a:p>
            <a:fld id="{5B04349D-B87A-48FD-A359-6A04BC4FB981}" type="slidenum">
              <a:rPr lang="en-CA" smtClean="0"/>
              <a:t>4</a:t>
            </a:fld>
            <a:endParaRPr lang="en-CA" dirty="0"/>
          </a:p>
        </p:txBody>
      </p:sp>
    </p:spTree>
    <p:extLst>
      <p:ext uri="{BB962C8B-B14F-4D97-AF65-F5344CB8AC3E}">
        <p14:creationId xmlns:p14="http://schemas.microsoft.com/office/powerpoint/2010/main" val="1958548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6C8B4-E248-F9C4-AE4A-B0FABDB21B7F}"/>
              </a:ext>
            </a:extLst>
          </p:cNvPr>
          <p:cNvSpPr>
            <a:spLocks noGrp="1"/>
          </p:cNvSpPr>
          <p:nvPr>
            <p:ph type="title"/>
          </p:nvPr>
        </p:nvSpPr>
        <p:spPr/>
        <p:txBody>
          <a:bodyPr/>
          <a:lstStyle/>
          <a:p>
            <a:r>
              <a:rPr lang="en-US" dirty="0"/>
              <a:t>Describing Images, Charts, Graphs, Maps, and Tables</a:t>
            </a:r>
          </a:p>
        </p:txBody>
      </p:sp>
      <p:sp>
        <p:nvSpPr>
          <p:cNvPr id="3" name="Content Placeholder 2">
            <a:extLst>
              <a:ext uri="{FF2B5EF4-FFF2-40B4-BE49-F238E27FC236}">
                <a16:creationId xmlns:a16="http://schemas.microsoft.com/office/drawing/2014/main" id="{D80A7E9A-7D8C-D9A0-7104-B059FA7796CF}"/>
              </a:ext>
            </a:extLst>
          </p:cNvPr>
          <p:cNvSpPr>
            <a:spLocks noGrp="1"/>
          </p:cNvSpPr>
          <p:nvPr>
            <p:ph idx="1"/>
          </p:nvPr>
        </p:nvSpPr>
        <p:spPr>
          <a:xfrm>
            <a:off x="677334" y="2128058"/>
            <a:ext cx="8596668" cy="4472247"/>
          </a:xfrm>
        </p:spPr>
        <p:txBody>
          <a:bodyPr>
            <a:normAutofit/>
          </a:bodyPr>
          <a:lstStyle/>
          <a:p>
            <a:pPr>
              <a:spcAft>
                <a:spcPts val="600"/>
              </a:spcAft>
            </a:pPr>
            <a:r>
              <a:rPr lang="en-CA" sz="3200" dirty="0"/>
              <a:t>If your presentation has images (simple and complex), you must add alternative text (alt text). </a:t>
            </a:r>
          </a:p>
          <a:p>
            <a:pPr algn="l">
              <a:spcAft>
                <a:spcPts val="600"/>
              </a:spcAft>
            </a:pPr>
            <a:r>
              <a:rPr lang="en-CA" sz="3200" b="0" i="0" dirty="0">
                <a:solidFill>
                  <a:srgbClr val="272626"/>
                </a:solidFill>
                <a:effectLst/>
                <a:latin typeface="Arial" panose="020B0604020202020204" pitchFamily="34" charset="0"/>
              </a:rPr>
              <a:t>Alt text is a textual description of an image for people who can’t see the image (blind/deafblind).</a:t>
            </a:r>
          </a:p>
          <a:p>
            <a:pPr algn="l">
              <a:spcAft>
                <a:spcPts val="600"/>
              </a:spcAft>
            </a:pPr>
            <a:r>
              <a:rPr lang="en-CA" sz="3200" b="0" i="0" dirty="0">
                <a:solidFill>
                  <a:srgbClr val="272626"/>
                </a:solidFill>
                <a:effectLst/>
                <a:latin typeface="Arial" panose="020B0604020202020204" pitchFamily="34" charset="0"/>
              </a:rPr>
              <a:t>Screen readers will read an image’s alt text if it is available.</a:t>
            </a:r>
          </a:p>
        </p:txBody>
      </p:sp>
      <p:sp>
        <p:nvSpPr>
          <p:cNvPr id="4" name="Slide Number Placeholder 3">
            <a:extLst>
              <a:ext uri="{FF2B5EF4-FFF2-40B4-BE49-F238E27FC236}">
                <a16:creationId xmlns:a16="http://schemas.microsoft.com/office/drawing/2014/main" id="{177EE47D-BF41-13B6-1660-005C73D5AA1F}"/>
              </a:ext>
            </a:extLst>
          </p:cNvPr>
          <p:cNvSpPr>
            <a:spLocks noGrp="1"/>
          </p:cNvSpPr>
          <p:nvPr>
            <p:ph type="sldNum" sz="quarter" idx="12"/>
          </p:nvPr>
        </p:nvSpPr>
        <p:spPr/>
        <p:txBody>
          <a:bodyPr/>
          <a:lstStyle/>
          <a:p>
            <a:fld id="{5B04349D-B87A-48FD-A359-6A04BC4FB981}" type="slidenum">
              <a:rPr lang="en-CA" smtClean="0"/>
              <a:t>5</a:t>
            </a:fld>
            <a:endParaRPr lang="en-CA" dirty="0"/>
          </a:p>
        </p:txBody>
      </p:sp>
    </p:spTree>
    <p:extLst>
      <p:ext uri="{BB962C8B-B14F-4D97-AF65-F5344CB8AC3E}">
        <p14:creationId xmlns:p14="http://schemas.microsoft.com/office/powerpoint/2010/main" val="1359499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67322-4A3C-4E68-C37F-A1830C8F49DE}"/>
              </a:ext>
            </a:extLst>
          </p:cNvPr>
          <p:cNvSpPr>
            <a:spLocks noGrp="1"/>
          </p:cNvSpPr>
          <p:nvPr>
            <p:ph type="title"/>
          </p:nvPr>
        </p:nvSpPr>
        <p:spPr/>
        <p:txBody>
          <a:bodyPr/>
          <a:lstStyle/>
          <a:p>
            <a:r>
              <a:rPr lang="en-CA" dirty="0"/>
              <a:t>Why Add Alternative Text</a:t>
            </a:r>
          </a:p>
        </p:txBody>
      </p:sp>
      <p:sp>
        <p:nvSpPr>
          <p:cNvPr id="3" name="Content Placeholder 2">
            <a:extLst>
              <a:ext uri="{FF2B5EF4-FFF2-40B4-BE49-F238E27FC236}">
                <a16:creationId xmlns:a16="http://schemas.microsoft.com/office/drawing/2014/main" id="{9714C567-3C52-72BF-5B2B-BABE542D421E}"/>
              </a:ext>
            </a:extLst>
          </p:cNvPr>
          <p:cNvSpPr>
            <a:spLocks noGrp="1"/>
          </p:cNvSpPr>
          <p:nvPr>
            <p:ph idx="1"/>
          </p:nvPr>
        </p:nvSpPr>
        <p:spPr>
          <a:xfrm>
            <a:off x="677334" y="1930400"/>
            <a:ext cx="8596668" cy="4318001"/>
          </a:xfrm>
        </p:spPr>
        <p:txBody>
          <a:bodyPr>
            <a:normAutofit fontScale="92500" lnSpcReduction="10000"/>
          </a:bodyPr>
          <a:lstStyle/>
          <a:p>
            <a:pPr>
              <a:lnSpc>
                <a:spcPct val="120000"/>
              </a:lnSpc>
              <a:spcAft>
                <a:spcPts val="600"/>
              </a:spcAft>
            </a:pPr>
            <a:r>
              <a:rPr lang="en-CA" sz="2800" b="0" i="0" dirty="0">
                <a:solidFill>
                  <a:srgbClr val="272626"/>
                </a:solidFill>
                <a:effectLst/>
                <a:latin typeface="Arial" panose="020B0604020202020204" pitchFamily="34" charset="0"/>
              </a:rPr>
              <a:t>If alt text is not added, screen reader users will be excluded from accessing the full meaning of your images.</a:t>
            </a:r>
          </a:p>
          <a:p>
            <a:pPr algn="l">
              <a:lnSpc>
                <a:spcPct val="120000"/>
              </a:lnSpc>
              <a:spcAft>
                <a:spcPts val="600"/>
              </a:spcAft>
            </a:pPr>
            <a:r>
              <a:rPr lang="en-CA" sz="2800" b="0" i="0" dirty="0">
                <a:solidFill>
                  <a:srgbClr val="272626"/>
                </a:solidFill>
                <a:effectLst/>
                <a:latin typeface="Arial" panose="020B0604020202020204" pitchFamily="34" charset="0"/>
              </a:rPr>
              <a:t>If you do not add alt text to your images, screen readers may read: </a:t>
            </a:r>
            <a:endParaRPr lang="en-CA" sz="2800" dirty="0">
              <a:solidFill>
                <a:srgbClr val="272626"/>
              </a:solidFill>
              <a:latin typeface="Arial" panose="020B0604020202020204" pitchFamily="34" charset="0"/>
            </a:endParaRPr>
          </a:p>
          <a:p>
            <a:pPr lvl="1">
              <a:lnSpc>
                <a:spcPct val="120000"/>
              </a:lnSpc>
              <a:spcAft>
                <a:spcPts val="600"/>
              </a:spcAft>
            </a:pPr>
            <a:r>
              <a:rPr lang="en-CA" sz="2400" b="0" i="0" dirty="0">
                <a:solidFill>
                  <a:srgbClr val="272626"/>
                </a:solidFill>
                <a:effectLst/>
                <a:latin typeface="Arial" panose="020B0604020202020204" pitchFamily="34" charset="0"/>
              </a:rPr>
              <a:t>Auto-generated alt text</a:t>
            </a:r>
          </a:p>
          <a:p>
            <a:pPr lvl="1">
              <a:lnSpc>
                <a:spcPct val="120000"/>
              </a:lnSpc>
              <a:spcAft>
                <a:spcPts val="600"/>
              </a:spcAft>
            </a:pPr>
            <a:r>
              <a:rPr lang="en-CA" sz="2400" dirty="0">
                <a:solidFill>
                  <a:srgbClr val="272626"/>
                </a:solidFill>
                <a:latin typeface="Arial" panose="020B0604020202020204" pitchFamily="34" charset="0"/>
              </a:rPr>
              <a:t>The</a:t>
            </a:r>
            <a:r>
              <a:rPr lang="en-CA" sz="2400" b="0" i="0" dirty="0">
                <a:solidFill>
                  <a:srgbClr val="272626"/>
                </a:solidFill>
                <a:effectLst/>
                <a:latin typeface="Arial" panose="020B0604020202020204" pitchFamily="34" charset="0"/>
              </a:rPr>
              <a:t> image’s file name. </a:t>
            </a:r>
            <a:endParaRPr lang="en-CA" sz="2400" dirty="0">
              <a:solidFill>
                <a:srgbClr val="272626"/>
              </a:solidFill>
              <a:latin typeface="Arial" panose="020B0604020202020204" pitchFamily="34" charset="0"/>
            </a:endParaRPr>
          </a:p>
          <a:p>
            <a:pPr lvl="1">
              <a:lnSpc>
                <a:spcPct val="120000"/>
              </a:lnSpc>
              <a:spcAft>
                <a:spcPts val="600"/>
              </a:spcAft>
            </a:pPr>
            <a:r>
              <a:rPr lang="en-CA" sz="2400" dirty="0">
                <a:solidFill>
                  <a:srgbClr val="272626"/>
                </a:solidFill>
                <a:latin typeface="Arial" panose="020B0604020202020204" pitchFamily="34" charset="0"/>
              </a:rPr>
              <a:t>N</a:t>
            </a:r>
            <a:r>
              <a:rPr lang="en-CA" sz="2400" b="0" i="0" dirty="0">
                <a:solidFill>
                  <a:srgbClr val="272626"/>
                </a:solidFill>
                <a:effectLst/>
                <a:latin typeface="Arial" panose="020B0604020202020204" pitchFamily="34" charset="0"/>
              </a:rPr>
              <a:t>othing at all. </a:t>
            </a:r>
          </a:p>
        </p:txBody>
      </p:sp>
      <p:sp>
        <p:nvSpPr>
          <p:cNvPr id="4" name="Slide Number Placeholder 3">
            <a:extLst>
              <a:ext uri="{FF2B5EF4-FFF2-40B4-BE49-F238E27FC236}">
                <a16:creationId xmlns:a16="http://schemas.microsoft.com/office/drawing/2014/main" id="{90CBCD2C-AAA3-56A0-232A-C48470AFB206}"/>
              </a:ext>
            </a:extLst>
          </p:cNvPr>
          <p:cNvSpPr>
            <a:spLocks noGrp="1"/>
          </p:cNvSpPr>
          <p:nvPr>
            <p:ph type="sldNum" sz="quarter" idx="12"/>
          </p:nvPr>
        </p:nvSpPr>
        <p:spPr/>
        <p:txBody>
          <a:bodyPr/>
          <a:lstStyle/>
          <a:p>
            <a:fld id="{5B04349D-B87A-48FD-A359-6A04BC4FB981}" type="slidenum">
              <a:rPr lang="en-CA" smtClean="0"/>
              <a:t>6</a:t>
            </a:fld>
            <a:endParaRPr lang="en-CA" dirty="0"/>
          </a:p>
        </p:txBody>
      </p:sp>
    </p:spTree>
    <p:extLst>
      <p:ext uri="{BB962C8B-B14F-4D97-AF65-F5344CB8AC3E}">
        <p14:creationId xmlns:p14="http://schemas.microsoft.com/office/powerpoint/2010/main" val="4289566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14CF1-9972-5F61-8008-3DE255971EB3}"/>
              </a:ext>
            </a:extLst>
          </p:cNvPr>
          <p:cNvSpPr>
            <a:spLocks noGrp="1"/>
          </p:cNvSpPr>
          <p:nvPr>
            <p:ph type="title"/>
          </p:nvPr>
        </p:nvSpPr>
        <p:spPr/>
        <p:txBody>
          <a:bodyPr/>
          <a:lstStyle/>
          <a:p>
            <a:r>
              <a:rPr lang="en-US" dirty="0"/>
              <a:t>Creating Alternative Text</a:t>
            </a:r>
          </a:p>
        </p:txBody>
      </p:sp>
      <p:sp>
        <p:nvSpPr>
          <p:cNvPr id="3" name="Content Placeholder 2">
            <a:extLst>
              <a:ext uri="{FF2B5EF4-FFF2-40B4-BE49-F238E27FC236}">
                <a16:creationId xmlns:a16="http://schemas.microsoft.com/office/drawing/2014/main" id="{FDC2A49F-407A-9270-114E-AA3A771545B7}"/>
              </a:ext>
            </a:extLst>
          </p:cNvPr>
          <p:cNvSpPr>
            <a:spLocks noGrp="1"/>
          </p:cNvSpPr>
          <p:nvPr>
            <p:ph idx="1"/>
          </p:nvPr>
        </p:nvSpPr>
        <p:spPr>
          <a:xfrm>
            <a:off x="677334" y="1930400"/>
            <a:ext cx="8596668" cy="4476087"/>
          </a:xfrm>
        </p:spPr>
        <p:txBody>
          <a:bodyPr>
            <a:noAutofit/>
          </a:bodyPr>
          <a:lstStyle/>
          <a:p>
            <a:pPr>
              <a:spcAft>
                <a:spcPts val="600"/>
              </a:spcAft>
            </a:pPr>
            <a:r>
              <a:rPr lang="en-CA" sz="2400" b="0" i="0" dirty="0">
                <a:solidFill>
                  <a:srgbClr val="272626"/>
                </a:solidFill>
                <a:effectLst/>
              </a:rPr>
              <a:t>Do not include the phrase “This is an image/graphic of…” in your alt text. </a:t>
            </a:r>
          </a:p>
          <a:p>
            <a:pPr lvl="1">
              <a:spcAft>
                <a:spcPts val="600"/>
              </a:spcAft>
            </a:pPr>
            <a:r>
              <a:rPr lang="en-CA" sz="2000" dirty="0">
                <a:solidFill>
                  <a:srgbClr val="272626"/>
                </a:solidFill>
              </a:rPr>
              <a:t>S</a:t>
            </a:r>
            <a:r>
              <a:rPr lang="en-CA" sz="2000" b="0" i="0" dirty="0">
                <a:solidFill>
                  <a:srgbClr val="272626"/>
                </a:solidFill>
                <a:effectLst/>
              </a:rPr>
              <a:t>creen readers will announce that it is graphic.</a:t>
            </a:r>
          </a:p>
          <a:p>
            <a:pPr>
              <a:spcAft>
                <a:spcPts val="600"/>
              </a:spcAft>
            </a:pPr>
            <a:r>
              <a:rPr lang="en-CA" sz="2400" b="0" i="0" dirty="0">
                <a:solidFill>
                  <a:srgbClr val="272626"/>
                </a:solidFill>
                <a:effectLst/>
              </a:rPr>
              <a:t>If there is text within an image, write it in the alt text.</a:t>
            </a:r>
          </a:p>
          <a:p>
            <a:pPr>
              <a:spcAft>
                <a:spcPts val="600"/>
              </a:spcAft>
            </a:pPr>
            <a:r>
              <a:rPr lang="en-CA" sz="2400" b="0" i="0" dirty="0">
                <a:solidFill>
                  <a:srgbClr val="272626"/>
                </a:solidFill>
                <a:effectLst/>
              </a:rPr>
              <a:t>Your alt text should not include information available in the surrounding text. </a:t>
            </a:r>
          </a:p>
          <a:p>
            <a:pPr>
              <a:spcAft>
                <a:spcPts val="600"/>
              </a:spcAft>
            </a:pPr>
            <a:r>
              <a:rPr lang="en-CA" sz="2400" b="0" i="0" dirty="0">
                <a:solidFill>
                  <a:srgbClr val="272626"/>
                </a:solidFill>
                <a:effectLst/>
              </a:rPr>
              <a:t>Write for your audience. </a:t>
            </a:r>
            <a:endParaRPr lang="en-CA" sz="2400" dirty="0">
              <a:solidFill>
                <a:srgbClr val="272626"/>
              </a:solidFill>
            </a:endParaRPr>
          </a:p>
          <a:p>
            <a:pPr algn="l">
              <a:spcAft>
                <a:spcPts val="600"/>
              </a:spcAft>
            </a:pPr>
            <a:r>
              <a:rPr lang="en-CA" sz="2400" b="0" i="0" dirty="0">
                <a:solidFill>
                  <a:srgbClr val="272626"/>
                </a:solidFill>
                <a:effectLst/>
              </a:rPr>
              <a:t>Use present tense and action verbs.</a:t>
            </a:r>
            <a:br>
              <a:rPr lang="en-CA" sz="2600" dirty="0"/>
            </a:br>
            <a:endParaRPr lang="en-US" sz="2600" dirty="0"/>
          </a:p>
        </p:txBody>
      </p:sp>
      <p:sp>
        <p:nvSpPr>
          <p:cNvPr id="4" name="Slide Number Placeholder 3">
            <a:extLst>
              <a:ext uri="{FF2B5EF4-FFF2-40B4-BE49-F238E27FC236}">
                <a16:creationId xmlns:a16="http://schemas.microsoft.com/office/drawing/2014/main" id="{CA6C099D-A4C9-73A4-021E-BE690C557A65}"/>
              </a:ext>
            </a:extLst>
          </p:cNvPr>
          <p:cNvSpPr>
            <a:spLocks noGrp="1"/>
          </p:cNvSpPr>
          <p:nvPr>
            <p:ph type="sldNum" sz="quarter" idx="12"/>
          </p:nvPr>
        </p:nvSpPr>
        <p:spPr/>
        <p:txBody>
          <a:bodyPr/>
          <a:lstStyle/>
          <a:p>
            <a:fld id="{5B04349D-B87A-48FD-A359-6A04BC4FB981}" type="slidenum">
              <a:rPr lang="en-CA" smtClean="0"/>
              <a:t>7</a:t>
            </a:fld>
            <a:endParaRPr lang="en-CA" dirty="0"/>
          </a:p>
        </p:txBody>
      </p:sp>
    </p:spTree>
    <p:extLst>
      <p:ext uri="{BB962C8B-B14F-4D97-AF65-F5344CB8AC3E}">
        <p14:creationId xmlns:p14="http://schemas.microsoft.com/office/powerpoint/2010/main" val="3242234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FB98D-8DB7-D157-0EE7-8C26DD55593F}"/>
              </a:ext>
            </a:extLst>
          </p:cNvPr>
          <p:cNvSpPr>
            <a:spLocks noGrp="1"/>
          </p:cNvSpPr>
          <p:nvPr>
            <p:ph type="title"/>
          </p:nvPr>
        </p:nvSpPr>
        <p:spPr/>
        <p:txBody>
          <a:bodyPr/>
          <a:lstStyle/>
          <a:p>
            <a:r>
              <a:rPr lang="en-CA" dirty="0"/>
              <a:t>Creating Alternative Text: Inclusive Descriptions</a:t>
            </a:r>
          </a:p>
        </p:txBody>
      </p:sp>
      <p:sp>
        <p:nvSpPr>
          <p:cNvPr id="3" name="Content Placeholder 2">
            <a:extLst>
              <a:ext uri="{FF2B5EF4-FFF2-40B4-BE49-F238E27FC236}">
                <a16:creationId xmlns:a16="http://schemas.microsoft.com/office/drawing/2014/main" id="{51712951-D101-3F14-84AC-4C7B671450B1}"/>
              </a:ext>
            </a:extLst>
          </p:cNvPr>
          <p:cNvSpPr>
            <a:spLocks noGrp="1"/>
          </p:cNvSpPr>
          <p:nvPr>
            <p:ph idx="1"/>
          </p:nvPr>
        </p:nvSpPr>
        <p:spPr>
          <a:xfrm>
            <a:off x="677334" y="2078181"/>
            <a:ext cx="8596668" cy="4328305"/>
          </a:xfrm>
        </p:spPr>
        <p:txBody>
          <a:bodyPr>
            <a:normAutofit/>
          </a:bodyPr>
          <a:lstStyle/>
          <a:p>
            <a:pPr>
              <a:spcAft>
                <a:spcPts val="600"/>
              </a:spcAft>
            </a:pPr>
            <a:r>
              <a:rPr lang="en-CA" sz="2800" b="0" i="0" dirty="0">
                <a:solidFill>
                  <a:srgbClr val="272626"/>
                </a:solidFill>
                <a:effectLst/>
                <a:latin typeface="Arial" panose="020B0604020202020204" pitchFamily="34" charset="0"/>
              </a:rPr>
              <a:t>Use inclusive language in your descriptions. </a:t>
            </a:r>
          </a:p>
          <a:p>
            <a:pPr>
              <a:spcAft>
                <a:spcPts val="600"/>
              </a:spcAft>
            </a:pPr>
            <a:r>
              <a:rPr lang="en-CA" sz="2800" b="0" i="0" dirty="0">
                <a:solidFill>
                  <a:srgbClr val="272626"/>
                </a:solidFill>
                <a:effectLst/>
                <a:latin typeface="Arial" panose="020B0604020202020204" pitchFamily="34" charset="0"/>
              </a:rPr>
              <a:t>Describe the physical characteristics of people in images.</a:t>
            </a:r>
          </a:p>
          <a:p>
            <a:pPr>
              <a:spcAft>
                <a:spcPts val="600"/>
              </a:spcAft>
            </a:pPr>
            <a:r>
              <a:rPr lang="en-CA" sz="2800" b="0" i="0" dirty="0">
                <a:solidFill>
                  <a:srgbClr val="272626"/>
                </a:solidFill>
                <a:effectLst/>
                <a:latin typeface="Arial" panose="020B0604020202020204" pitchFamily="34" charset="0"/>
              </a:rPr>
              <a:t>Descriptions should be objective and free from censorship. </a:t>
            </a:r>
          </a:p>
          <a:p>
            <a:pPr lvl="1">
              <a:spcAft>
                <a:spcPts val="600"/>
              </a:spcAft>
            </a:pPr>
            <a:r>
              <a:rPr lang="en-CA" sz="2800" b="0" i="0" dirty="0">
                <a:solidFill>
                  <a:srgbClr val="272626"/>
                </a:solidFill>
                <a:effectLst/>
                <a:latin typeface="Arial" panose="020B0604020202020204" pitchFamily="34" charset="0"/>
              </a:rPr>
              <a:t>People who use screen readers should receive equal access to the information conveyed in images.</a:t>
            </a:r>
          </a:p>
        </p:txBody>
      </p:sp>
      <p:sp>
        <p:nvSpPr>
          <p:cNvPr id="4" name="Slide Number Placeholder 3">
            <a:extLst>
              <a:ext uri="{FF2B5EF4-FFF2-40B4-BE49-F238E27FC236}">
                <a16:creationId xmlns:a16="http://schemas.microsoft.com/office/drawing/2014/main" id="{46194CF7-76D0-053C-BC41-C5448F6A2593}"/>
              </a:ext>
            </a:extLst>
          </p:cNvPr>
          <p:cNvSpPr>
            <a:spLocks noGrp="1"/>
          </p:cNvSpPr>
          <p:nvPr>
            <p:ph type="sldNum" sz="quarter" idx="12"/>
          </p:nvPr>
        </p:nvSpPr>
        <p:spPr/>
        <p:txBody>
          <a:bodyPr/>
          <a:lstStyle/>
          <a:p>
            <a:fld id="{5B04349D-B87A-48FD-A359-6A04BC4FB981}" type="slidenum">
              <a:rPr lang="en-CA" smtClean="0"/>
              <a:t>8</a:t>
            </a:fld>
            <a:endParaRPr lang="en-CA" dirty="0"/>
          </a:p>
        </p:txBody>
      </p:sp>
    </p:spTree>
    <p:extLst>
      <p:ext uri="{BB962C8B-B14F-4D97-AF65-F5344CB8AC3E}">
        <p14:creationId xmlns:p14="http://schemas.microsoft.com/office/powerpoint/2010/main" val="3808403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1D6B7-5254-953A-81F7-1D21E61C7734}"/>
              </a:ext>
            </a:extLst>
          </p:cNvPr>
          <p:cNvSpPr>
            <a:spLocks noGrp="1"/>
          </p:cNvSpPr>
          <p:nvPr>
            <p:ph type="title"/>
          </p:nvPr>
        </p:nvSpPr>
        <p:spPr/>
        <p:txBody>
          <a:bodyPr/>
          <a:lstStyle/>
          <a:p>
            <a:r>
              <a:rPr lang="en-CA" dirty="0"/>
              <a:t>PowerPoint: Describing Images, </a:t>
            </a:r>
            <a:r>
              <a:rPr lang="en-US" dirty="0"/>
              <a:t>Charts, Graphs, Maps, and Tables</a:t>
            </a:r>
            <a:endParaRPr lang="en-CA" dirty="0"/>
          </a:p>
        </p:txBody>
      </p:sp>
      <p:sp>
        <p:nvSpPr>
          <p:cNvPr id="3" name="Content Placeholder 2">
            <a:extLst>
              <a:ext uri="{FF2B5EF4-FFF2-40B4-BE49-F238E27FC236}">
                <a16:creationId xmlns:a16="http://schemas.microsoft.com/office/drawing/2014/main" id="{0737E8EE-23D6-6825-7615-D30BCC50F150}"/>
              </a:ext>
            </a:extLst>
          </p:cNvPr>
          <p:cNvSpPr>
            <a:spLocks noGrp="1"/>
          </p:cNvSpPr>
          <p:nvPr>
            <p:ph sz="half" idx="1"/>
          </p:nvPr>
        </p:nvSpPr>
        <p:spPr>
          <a:xfrm>
            <a:off x="677334" y="2160589"/>
            <a:ext cx="4184035" cy="4087811"/>
          </a:xfrm>
        </p:spPr>
        <p:txBody>
          <a:bodyPr>
            <a:noAutofit/>
          </a:bodyPr>
          <a:lstStyle/>
          <a:p>
            <a:pPr>
              <a:spcAft>
                <a:spcPts val="600"/>
              </a:spcAft>
            </a:pPr>
            <a:r>
              <a:rPr lang="en-CA" sz="2800" dirty="0"/>
              <a:t>Right-click on the image or graphic. </a:t>
            </a:r>
          </a:p>
          <a:p>
            <a:pPr>
              <a:spcAft>
                <a:spcPts val="600"/>
              </a:spcAft>
            </a:pPr>
            <a:r>
              <a:rPr lang="en-CA" sz="2800" dirty="0"/>
              <a:t>Select “View Alt Text”</a:t>
            </a:r>
          </a:p>
          <a:p>
            <a:pPr>
              <a:spcAft>
                <a:spcPts val="600"/>
              </a:spcAft>
            </a:pPr>
            <a:r>
              <a:rPr lang="en-CA" sz="2800" dirty="0"/>
              <a:t>A text box pops up on the right side of the window. </a:t>
            </a:r>
          </a:p>
          <a:p>
            <a:pPr>
              <a:spcAft>
                <a:spcPts val="600"/>
              </a:spcAft>
            </a:pPr>
            <a:r>
              <a:rPr lang="en-CA" sz="2800" dirty="0"/>
              <a:t>Edit or add the alt text.</a:t>
            </a:r>
          </a:p>
        </p:txBody>
      </p:sp>
      <p:pic>
        <p:nvPicPr>
          <p:cNvPr id="7" name="Content Placeholder 6" descr="The Alt Text popup on the right side of PowerPoint. It has black text on a light grey background, which reads, &quot;How would you describe this object and its context to someone who is blind or low vision? The subject(s) in detail; The setting; The actions or interactions; Other relevant information (1-2 sentences recommended).&quot; There is a text box to write the alt text, bordered in light red. Below the text box is a check box to &quot;mark as decorative.&quot; ">
            <a:extLst>
              <a:ext uri="{FF2B5EF4-FFF2-40B4-BE49-F238E27FC236}">
                <a16:creationId xmlns:a16="http://schemas.microsoft.com/office/drawing/2014/main" id="{5AF50F4E-BCC1-DE57-7510-451E3080D3BC}"/>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660674" y="1930400"/>
            <a:ext cx="3271658" cy="4591227"/>
          </a:xfrm>
        </p:spPr>
      </p:pic>
      <p:sp>
        <p:nvSpPr>
          <p:cNvPr id="4" name="Slide Number Placeholder 3">
            <a:extLst>
              <a:ext uri="{FF2B5EF4-FFF2-40B4-BE49-F238E27FC236}">
                <a16:creationId xmlns:a16="http://schemas.microsoft.com/office/drawing/2014/main" id="{B5E6D8FE-362A-D4D5-AC80-81E425896B50}"/>
              </a:ext>
            </a:extLst>
          </p:cNvPr>
          <p:cNvSpPr>
            <a:spLocks noGrp="1"/>
          </p:cNvSpPr>
          <p:nvPr>
            <p:ph type="sldNum" sz="quarter" idx="12"/>
          </p:nvPr>
        </p:nvSpPr>
        <p:spPr/>
        <p:txBody>
          <a:bodyPr/>
          <a:lstStyle/>
          <a:p>
            <a:fld id="{5B04349D-B87A-48FD-A359-6A04BC4FB981}" type="slidenum">
              <a:rPr lang="en-CA" smtClean="0"/>
              <a:t>9</a:t>
            </a:fld>
            <a:endParaRPr lang="en-CA" dirty="0"/>
          </a:p>
        </p:txBody>
      </p:sp>
    </p:spTree>
    <p:extLst>
      <p:ext uri="{BB962C8B-B14F-4D97-AF65-F5344CB8AC3E}">
        <p14:creationId xmlns:p14="http://schemas.microsoft.com/office/powerpoint/2010/main" val="1402918778"/>
      </p:ext>
    </p:extLst>
  </p:cSld>
  <p:clrMapOvr>
    <a:masterClrMapping/>
  </p:clrMapOvr>
</p:sld>
</file>

<file path=ppt/theme/theme1.xml><?xml version="1.0" encoding="utf-8"?>
<a:theme xmlns:a="http://schemas.openxmlformats.org/drawingml/2006/main" name="PLARC">
  <a:themeElements>
    <a:clrScheme name="PLARC">
      <a:dk1>
        <a:srgbClr val="000000"/>
      </a:dk1>
      <a:lt1>
        <a:srgbClr val="FFFFFF"/>
      </a:lt1>
      <a:dk2>
        <a:srgbClr val="000000"/>
      </a:dk2>
      <a:lt2>
        <a:srgbClr val="FFFFFF"/>
      </a:lt2>
      <a:accent1>
        <a:srgbClr val="D9790F"/>
      </a:accent1>
      <a:accent2>
        <a:srgbClr val="B23228"/>
      </a:accent2>
      <a:accent3>
        <a:srgbClr val="3464D0"/>
      </a:accent3>
      <a:accent4>
        <a:srgbClr val="E76618"/>
      </a:accent4>
      <a:accent5>
        <a:srgbClr val="C42F1A"/>
      </a:accent5>
      <a:accent6>
        <a:srgbClr val="86002D"/>
      </a:accent6>
      <a:hlink>
        <a:srgbClr val="E76618"/>
      </a:hlink>
      <a:folHlink>
        <a:srgbClr val="B2322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LARC_PresentationTemplate" id="{F474D596-F489-F945-8A47-94B7683183B2}" vid="{195AE17C-7145-7047-9653-3435C73168D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20420</TotalTime>
  <Words>1852</Words>
  <Application>Microsoft Macintosh PowerPoint</Application>
  <PresentationFormat>Widescreen</PresentationFormat>
  <Paragraphs>203</Paragraphs>
  <Slides>25</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Verdana</vt:lpstr>
      <vt:lpstr>Wingdings 3</vt:lpstr>
      <vt:lpstr>PLARC</vt:lpstr>
      <vt:lpstr>Creating Accessible Presentations: Images, Graphics, and Videos</vt:lpstr>
      <vt:lpstr>Land Acknowledgment</vt:lpstr>
      <vt:lpstr>General Considerations when Using Media in Presentations</vt:lpstr>
      <vt:lpstr>Images, Charts and Tables</vt:lpstr>
      <vt:lpstr>Describing Images, Charts, Graphs, Maps, and Tables</vt:lpstr>
      <vt:lpstr>Why Add Alternative Text</vt:lpstr>
      <vt:lpstr>Creating Alternative Text</vt:lpstr>
      <vt:lpstr>Creating Alternative Text: Inclusive Descriptions</vt:lpstr>
      <vt:lpstr>PowerPoint: Describing Images, Charts, Graphs, Maps, and Tables</vt:lpstr>
      <vt:lpstr>Google Slides: Describing Images, Charts, Graphs, Maps, and Tables</vt:lpstr>
      <vt:lpstr>Keynote: Describing Images</vt:lpstr>
      <vt:lpstr>Describing Complex Images</vt:lpstr>
      <vt:lpstr>What are Long Descriptions</vt:lpstr>
      <vt:lpstr>Creating Long Descriptions</vt:lpstr>
      <vt:lpstr>Captions, Audio Descriptions, and Transcripts</vt:lpstr>
      <vt:lpstr>Captions/Subtitles</vt:lpstr>
      <vt:lpstr>Creating/Adding Subtitles in YouTube</vt:lpstr>
      <vt:lpstr>Audio Descriptions</vt:lpstr>
      <vt:lpstr>Creating Audio Descriptions</vt:lpstr>
      <vt:lpstr>How to Add Audio Descriptions</vt:lpstr>
      <vt:lpstr>Transcripts</vt:lpstr>
      <vt:lpstr>Demonstrations</vt:lpstr>
      <vt:lpstr>Thank You!</vt:lpstr>
      <vt:lpstr>References</vt:lpstr>
      <vt:lpstr>References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Riane Lapaire</dc:creator>
  <cp:lastModifiedBy>Megan Sellmer</cp:lastModifiedBy>
  <cp:revision>264</cp:revision>
  <cp:lastPrinted>2022-08-04T16:29:45Z</cp:lastPrinted>
  <dcterms:created xsi:type="dcterms:W3CDTF">2021-10-18T19:45:14Z</dcterms:created>
  <dcterms:modified xsi:type="dcterms:W3CDTF">2023-03-29T03:01:40Z</dcterms:modified>
</cp:coreProperties>
</file>