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7" r:id="rId2"/>
    <p:sldId id="258" r:id="rId3"/>
    <p:sldId id="260"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81"/>
    <p:restoredTop sz="95872"/>
  </p:normalViewPr>
  <p:slideViewPr>
    <p:cSldViewPr snapToGrid="0">
      <p:cViewPr varScale="1">
        <p:scale>
          <a:sx n="75" d="100"/>
          <a:sy n="75" d="100"/>
        </p:scale>
        <p:origin x="16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4CF83-7E1D-1147-BB6B-331F5FAEBA4E}" type="datetimeFigureOut">
              <a:rPr lang="en-CA" smtClean="0"/>
              <a:t>2023-04-05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D4FA7-14B8-8D45-967F-782C6E69DEDF}" type="slidenum">
              <a:rPr lang="en-CA" smtClean="0"/>
              <a:t>‹#›</a:t>
            </a:fld>
            <a:endParaRPr lang="en-CA"/>
          </a:p>
        </p:txBody>
      </p:sp>
    </p:spTree>
    <p:extLst>
      <p:ext uri="{BB962C8B-B14F-4D97-AF65-F5344CB8AC3E}">
        <p14:creationId xmlns:p14="http://schemas.microsoft.com/office/powerpoint/2010/main" val="132459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3F114F-55BB-FB41-A9C6-3458A707E6C2}"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B31656-6D12-B14C-ABC2-5F8E3406D866}"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B8F2E-E0E1-6944-9CD7-EE801DFA9330}"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51FD88-6F4A-8E41-B288-C33D00AF5E5E}"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783B0-C92C-2647-A747-25D9F9279D71}"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5BE18F-0E9D-4D49-AB6A-7ED069E96BF1}"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B9D73-8799-BF47-AAF0-A07D67154BE3}"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DCF0CB-7A96-3B4C-98D8-FA7104DCD6D8}"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DF29DB-4CA3-4243-B864-285318C7AE87}"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EE4AC-B1B1-C448-AD5F-094933110D3A}" type="datetime1">
              <a:rPr lang="en-CA" smtClean="0"/>
              <a:t>2023-04-05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A96242-D651-6C4C-91D6-FEC91FF2E959}" type="datetime1">
              <a:rPr lang="en-CA" smtClean="0"/>
              <a:t>2023-04-05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BF7683-ED7A-4E4B-A2E8-9D404ABA85FB}" type="datetime1">
              <a:rPr lang="en-CA" smtClean="0"/>
              <a:t>2023-04-05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FB9EEB-7FD7-5A4C-9CF6-041A97D28596}" type="datetime1">
              <a:rPr lang="en-CA" smtClean="0"/>
              <a:t>2023-04-05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EB26A-6E26-2544-9B92-65BF0996FCAA}" type="datetime1">
              <a:rPr lang="en-CA" smtClean="0"/>
              <a:t>2023-04-05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5EEB3-CC34-2642-8E08-111FBEB77CEE}" type="datetime1">
              <a:rPr lang="en-CA" smtClean="0"/>
              <a:t>2023-04-05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2546-A1BE-9842-B3D1-4B4C84E677D9}" type="datetime1">
              <a:rPr lang="en-CA" smtClean="0"/>
              <a:t>2023-04-05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E1F70E-3EC8-A342-B456-D9A8CB08C224}" type="datetime1">
              <a:rPr lang="en-CA" smtClean="0"/>
              <a:t>2023-04-05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 name="Group 34">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6" name="Straight Connector 35">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8"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0" name="Rectangle 4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4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5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64" name="Straight Connector 54">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65" name="Straight Connector 56">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FEAA63A1-F1E0-0533-199E-5ED57899680B}"/>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dirty="0"/>
              <a:t>Creating Accessible Presentations: Hands-On Practice</a:t>
            </a:r>
          </a:p>
        </p:txBody>
      </p:sp>
      <p:sp>
        <p:nvSpPr>
          <p:cNvPr id="4" name="Slide Number Placeholder 3">
            <a:extLst>
              <a:ext uri="{FF2B5EF4-FFF2-40B4-BE49-F238E27FC236}">
                <a16:creationId xmlns:a16="http://schemas.microsoft.com/office/drawing/2014/main" id="{2AE0BD56-4912-6782-AC96-754F5424DF73}"/>
              </a:ext>
            </a:extLst>
          </p:cNvPr>
          <p:cNvSpPr>
            <a:spLocks noGrp="1"/>
          </p:cNvSpPr>
          <p:nvPr>
            <p:ph type="sldNum" sz="quarter" idx="12"/>
          </p:nvPr>
        </p:nvSpPr>
        <p:spPr>
          <a:xfrm>
            <a:off x="10402529" y="6041362"/>
            <a:ext cx="683339" cy="365125"/>
          </a:xfrm>
        </p:spPr>
        <p:txBody>
          <a:bodyPr vert="horz" lIns="91440" tIns="45720" rIns="91440" bIns="45720" rtlCol="0" anchor="ctr">
            <a:normAutofit/>
          </a:bodyPr>
          <a:lstStyle/>
          <a:p>
            <a:pPr>
              <a:spcAft>
                <a:spcPts val="600"/>
              </a:spcAft>
            </a:pPr>
            <a:fld id="{D57F1E4F-1CFF-5643-939E-217C01CDF565}" type="slidenum">
              <a:rPr lang="en-US" kern="1200">
                <a:solidFill>
                  <a:srgbClr val="FFFFFF"/>
                </a:solidFill>
                <a:latin typeface="+mn-lt"/>
                <a:ea typeface="+mn-ea"/>
                <a:cs typeface="+mn-cs"/>
              </a:rPr>
              <a:pPr>
                <a:spcAft>
                  <a:spcPts val="600"/>
                </a:spcAft>
              </a:pPr>
              <a:t>1</a:t>
            </a:fld>
            <a:endParaRPr lang="en-US" kern="1200">
              <a:solidFill>
                <a:srgbClr val="FFFFFF"/>
              </a:solidFill>
              <a:latin typeface="+mn-lt"/>
              <a:ea typeface="+mn-ea"/>
              <a:cs typeface="+mn-cs"/>
            </a:endParaRPr>
          </a:p>
        </p:txBody>
      </p:sp>
      <p:sp>
        <p:nvSpPr>
          <p:cNvPr id="3" name="TextBox 2">
            <a:extLst>
              <a:ext uri="{FF2B5EF4-FFF2-40B4-BE49-F238E27FC236}">
                <a16:creationId xmlns:a16="http://schemas.microsoft.com/office/drawing/2014/main" id="{3E822950-818F-67CC-3C51-2F5D6EC94365}"/>
              </a:ext>
            </a:extLst>
          </p:cNvPr>
          <p:cNvSpPr txBox="1"/>
          <p:nvPr/>
        </p:nvSpPr>
        <p:spPr>
          <a:xfrm>
            <a:off x="1507067" y="4187890"/>
            <a:ext cx="7766936" cy="646331"/>
          </a:xfrm>
          <a:prstGeom prst="rect">
            <a:avLst/>
          </a:prstGeom>
          <a:noFill/>
        </p:spPr>
        <p:txBody>
          <a:bodyPr wrap="square" rtlCol="0">
            <a:spAutoFit/>
          </a:bodyPr>
          <a:lstStyle/>
          <a:p>
            <a:pPr algn="r"/>
            <a:r>
              <a:rPr lang="en-CA" dirty="0"/>
              <a:t>April 6, 2023</a:t>
            </a:r>
          </a:p>
          <a:p>
            <a:endParaRPr lang="en-CA" dirty="0"/>
          </a:p>
        </p:txBody>
      </p:sp>
    </p:spTree>
    <p:extLst>
      <p:ext uri="{BB962C8B-B14F-4D97-AF65-F5344CB8AC3E}">
        <p14:creationId xmlns:p14="http://schemas.microsoft.com/office/powerpoint/2010/main" val="316531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AC6A9-BA47-4675-A2B6-1A104DA7559A}"/>
              </a:ext>
            </a:extLst>
          </p:cNvPr>
          <p:cNvSpPr>
            <a:spLocks noGrp="1"/>
          </p:cNvSpPr>
          <p:nvPr>
            <p:ph type="title"/>
          </p:nvPr>
        </p:nvSpPr>
        <p:spPr>
          <a:xfrm>
            <a:off x="1333502" y="609600"/>
            <a:ext cx="8596668" cy="1320800"/>
          </a:xfrm>
        </p:spPr>
        <p:txBody>
          <a:bodyPr>
            <a:normAutofit/>
          </a:bodyPr>
          <a:lstStyle/>
          <a:p>
            <a:r>
              <a:rPr lang="en-CA" dirty="0"/>
              <a:t>What We Will Cover Today</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F82798AA-7B82-BA61-B201-9EB470E74088}"/>
              </a:ext>
            </a:extLst>
          </p:cNvPr>
          <p:cNvSpPr>
            <a:spLocks noGrp="1"/>
          </p:cNvSpPr>
          <p:nvPr>
            <p:ph idx="1"/>
          </p:nvPr>
        </p:nvSpPr>
        <p:spPr>
          <a:xfrm>
            <a:off x="1333502" y="2160590"/>
            <a:ext cx="8470898" cy="3429260"/>
          </a:xfrm>
        </p:spPr>
        <p:txBody>
          <a:bodyPr>
            <a:normAutofit/>
          </a:bodyPr>
          <a:lstStyle/>
          <a:p>
            <a:pPr marL="0" indent="0">
              <a:lnSpc>
                <a:spcPct val="300000"/>
              </a:lnSpc>
              <a:buNone/>
            </a:pPr>
            <a:r>
              <a:rPr lang="en-CA" dirty="0"/>
              <a:t>The Accessibility Checker</a:t>
            </a:r>
          </a:p>
          <a:p>
            <a:pPr marL="0" indent="0">
              <a:lnSpc>
                <a:spcPct val="300000"/>
              </a:lnSpc>
              <a:buNone/>
            </a:pPr>
            <a:r>
              <a:rPr lang="en-CA" dirty="0"/>
              <a:t>Fixing the Barriers in this Presentation</a:t>
            </a:r>
          </a:p>
          <a:p>
            <a:pPr marL="0" indent="0">
              <a:lnSpc>
                <a:spcPct val="300000"/>
              </a:lnSpc>
              <a:buNone/>
            </a:pPr>
            <a:r>
              <a:rPr lang="en-CA" dirty="0"/>
              <a:t>Practicing Alt Text</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1A9F4E34-37B3-30D9-136A-5AEADEC9749C}"/>
              </a:ext>
            </a:extLst>
          </p:cNvPr>
          <p:cNvSpPr>
            <a:spLocks noGrp="1"/>
          </p:cNvSpPr>
          <p:nvPr>
            <p:ph type="sldNum" sz="quarter" idx="12"/>
          </p:nvPr>
        </p:nvSpPr>
        <p:spPr/>
        <p:txBody>
          <a:bodyPr/>
          <a:lstStyle/>
          <a:p>
            <a:fld id="{D57F1E4F-1CFF-5643-939E-217C01CDF565}" type="slidenum">
              <a:rPr lang="en-US" sz="2000" smtClean="0">
                <a:solidFill>
                  <a:schemeClr val="bg1"/>
                </a:solidFill>
              </a:rPr>
              <a:pPr/>
              <a:t>2</a:t>
            </a:fld>
            <a:endParaRPr lang="en-US" sz="2000" dirty="0">
              <a:solidFill>
                <a:schemeClr val="bg1"/>
              </a:solidFill>
            </a:endParaRPr>
          </a:p>
        </p:txBody>
      </p:sp>
    </p:spTree>
    <p:extLst>
      <p:ext uri="{BB962C8B-B14F-4D97-AF65-F5344CB8AC3E}">
        <p14:creationId xmlns:p14="http://schemas.microsoft.com/office/powerpoint/2010/main" val="272799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8A205D-F2A1-0651-8C64-530DC13D9954}"/>
              </a:ext>
            </a:extLst>
          </p:cNvPr>
          <p:cNvSpPr>
            <a:spLocks noGrp="1"/>
          </p:cNvSpPr>
          <p:nvPr>
            <p:ph type="title"/>
          </p:nvPr>
        </p:nvSpPr>
        <p:spPr>
          <a:xfrm>
            <a:off x="1333502" y="609600"/>
            <a:ext cx="8596668" cy="1320800"/>
          </a:xfrm>
        </p:spPr>
        <p:txBody>
          <a:bodyPr>
            <a:normAutofit/>
          </a:bodyPr>
          <a:lstStyle/>
          <a:p>
            <a:r>
              <a:rPr lang="en-CA" dirty="0"/>
              <a:t>What We Will Cover Today</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956CFA2-EDDC-B036-56D7-38837EF47397}"/>
              </a:ext>
            </a:extLst>
          </p:cNvPr>
          <p:cNvSpPr>
            <a:spLocks noGrp="1"/>
          </p:cNvSpPr>
          <p:nvPr>
            <p:ph idx="1"/>
          </p:nvPr>
        </p:nvSpPr>
        <p:spPr>
          <a:xfrm>
            <a:off x="1333502" y="1930399"/>
            <a:ext cx="8470898" cy="4041775"/>
          </a:xfrm>
        </p:spPr>
        <p:txBody>
          <a:bodyPr>
            <a:normAutofit/>
          </a:bodyPr>
          <a:lstStyle/>
          <a:p>
            <a:r>
              <a:rPr lang="en-CA" dirty="0"/>
              <a:t>Fixing accessibility errors in the presentation.</a:t>
            </a:r>
          </a:p>
          <a:p>
            <a:r>
              <a:rPr lang="en-CA" dirty="0"/>
              <a:t>Begin by running the Accessibility Checker:</a:t>
            </a:r>
          </a:p>
          <a:p>
            <a:pPr lvl="1"/>
            <a:r>
              <a:rPr lang="en-CA" dirty="0"/>
              <a:t>Slide titles</a:t>
            </a:r>
          </a:p>
          <a:p>
            <a:pPr lvl="2"/>
            <a:r>
              <a:rPr lang="en-CA" dirty="0"/>
              <a:t>Missing</a:t>
            </a:r>
          </a:p>
          <a:p>
            <a:pPr lvl="2"/>
            <a:r>
              <a:rPr lang="en-CA" dirty="0"/>
              <a:t>Unique</a:t>
            </a:r>
          </a:p>
          <a:p>
            <a:pPr lvl="1"/>
            <a:r>
              <a:rPr lang="en-CA" dirty="0"/>
              <a:t>Colour Contrast</a:t>
            </a:r>
          </a:p>
          <a:p>
            <a:pPr lvl="1"/>
            <a:r>
              <a:rPr lang="en-CA" dirty="0"/>
              <a:t>Alternative Text</a:t>
            </a:r>
          </a:p>
          <a:p>
            <a:pPr lvl="1"/>
            <a:r>
              <a:rPr lang="en-CA" dirty="0"/>
              <a:t>Reading Order</a:t>
            </a:r>
          </a:p>
          <a:p>
            <a:r>
              <a:rPr lang="en-CA" dirty="0"/>
              <a:t>Let’s make those changes!</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A67D1332-7A31-B3E8-4A4A-EC1BB3A253D6}"/>
              </a:ext>
            </a:extLst>
          </p:cNvPr>
          <p:cNvSpPr>
            <a:spLocks noGrp="1"/>
          </p:cNvSpPr>
          <p:nvPr>
            <p:ph type="sldNum" sz="quarter" idx="12"/>
          </p:nvPr>
        </p:nvSpPr>
        <p:spPr/>
        <p:txBody>
          <a:bodyPr/>
          <a:lstStyle/>
          <a:p>
            <a:fld id="{D57F1E4F-1CFF-5643-939E-217C01CDF565}" type="slidenum">
              <a:rPr lang="en-US" sz="2000" smtClean="0">
                <a:solidFill>
                  <a:schemeClr val="bg1"/>
                </a:solidFill>
              </a:rPr>
              <a:pPr/>
              <a:t>3</a:t>
            </a:fld>
            <a:endParaRPr lang="en-US" sz="2000" dirty="0">
              <a:solidFill>
                <a:schemeClr val="bg1"/>
              </a:solidFill>
            </a:endParaRPr>
          </a:p>
        </p:txBody>
      </p:sp>
    </p:spTree>
    <p:extLst>
      <p:ext uri="{BB962C8B-B14F-4D97-AF65-F5344CB8AC3E}">
        <p14:creationId xmlns:p14="http://schemas.microsoft.com/office/powerpoint/2010/main" val="22000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ontent Placeholder 2">
            <a:extLst>
              <a:ext uri="{FF2B5EF4-FFF2-40B4-BE49-F238E27FC236}">
                <a16:creationId xmlns:a16="http://schemas.microsoft.com/office/drawing/2014/main" id="{D0FA2596-2B70-BC1A-1148-2AE7AA73CB62}"/>
              </a:ext>
            </a:extLst>
          </p:cNvPr>
          <p:cNvSpPr>
            <a:spLocks noGrp="1"/>
          </p:cNvSpPr>
          <p:nvPr>
            <p:ph idx="1"/>
          </p:nvPr>
        </p:nvSpPr>
        <p:spPr>
          <a:xfrm>
            <a:off x="4978918" y="1109145"/>
            <a:ext cx="6341016" cy="4603900"/>
          </a:xfrm>
        </p:spPr>
        <p:txBody>
          <a:bodyPr anchor="ctr">
            <a:normAutofit fontScale="85000" lnSpcReduction="20000"/>
          </a:bodyPr>
          <a:lstStyle/>
          <a:p>
            <a:pPr>
              <a:buFont typeface="Wingdings" pitchFamily="2" charset="2"/>
              <a:buChar char="§"/>
            </a:pPr>
            <a:r>
              <a:rPr lang="en-CA" sz="1800" kern="100" dirty="0">
                <a:effectLst/>
                <a:ea typeface="Calibri" panose="020F0502020204030204" pitchFamily="34" charset="0"/>
                <a:cs typeface="Times New Roman" panose="02020603050405020304" pitchFamily="18" charset="0"/>
              </a:rPr>
              <a:t>Limit the amount of text on the slide.</a:t>
            </a:r>
          </a:p>
          <a:p>
            <a:pPr>
              <a:buFont typeface="Symbol" pitchFamily="2" charset="2"/>
              <a:buChar char=""/>
            </a:pPr>
            <a:r>
              <a:rPr lang="en-CA" sz="1800" dirty="0"/>
              <a:t>Your presentation should have good colour contrast in both the design of the presentation and the font. Don’t use colour only to convey meaning.</a:t>
            </a:r>
          </a:p>
          <a:p>
            <a:pPr>
              <a:buFont typeface="Symbol" pitchFamily="2" charset="2"/>
              <a:buChar char=""/>
            </a:pPr>
            <a:r>
              <a:rPr lang="en-CA" sz="1800" dirty="0"/>
              <a:t>Use a large font size that attendees can see from the back of the room: at least 20 points or larger. Use sans serif fonts like Arial, Verdana, or Helvetica. </a:t>
            </a:r>
            <a:endParaRPr lang="en-CA" kern="100" dirty="0">
              <a:cs typeface="Times New Roman" panose="02020603050405020304" pitchFamily="18" charset="0"/>
            </a:endParaRPr>
          </a:p>
          <a:p>
            <a:pPr>
              <a:buFont typeface="Symbol" pitchFamily="2" charset="2"/>
              <a:buChar char=""/>
            </a:pPr>
            <a:r>
              <a:rPr lang="en-US" dirty="0"/>
              <a:t>Use plain, simple, and inclusive language in your presentation. Avoid jargon, and always spell out an acronym when you use it. </a:t>
            </a:r>
            <a:endParaRPr lang="en-CA" dirty="0"/>
          </a:p>
          <a:p>
            <a:pPr marL="342900" lvl="0" indent="-342900">
              <a:buFont typeface="Symbol" pitchFamily="2" charset="2"/>
              <a:buChar char=""/>
            </a:pPr>
            <a:r>
              <a:rPr lang="en-US" dirty="0"/>
              <a:t>Use lists to organize your information, by applying the direct formatting option in the toolbar. Lists break the information into chunks of consumable content, and screen readers can easily navigate through them. </a:t>
            </a:r>
            <a:endParaRPr lang="en-CA" dirty="0"/>
          </a:p>
          <a:p>
            <a:pPr>
              <a:buFont typeface="Symbol" pitchFamily="2" charset="2"/>
              <a:buChar char=""/>
            </a:pPr>
            <a:r>
              <a:rPr lang="en-CA" sz="1800" kern="100" dirty="0">
                <a:effectLst/>
                <a:ea typeface="Calibri" panose="020F0502020204030204" pitchFamily="34" charset="0"/>
                <a:cs typeface="Times New Roman" panose="02020603050405020304" pitchFamily="18" charset="0"/>
              </a:rPr>
              <a:t>Define the language of the presentation. </a:t>
            </a:r>
            <a:r>
              <a:rPr lang="en-US" sz="1800" dirty="0"/>
              <a:t>Text marked up in different language(s) will be recognized by screen readers and pronounced correctly. </a:t>
            </a:r>
            <a:endParaRPr lang="en-US" sz="1800" kern="100" dirty="0">
              <a:effectLst/>
              <a:ea typeface="Calibri" panose="020F0502020204030204" pitchFamily="34" charset="0"/>
              <a:cs typeface="Times New Roman" panose="02020603050405020304" pitchFamily="18" charset="0"/>
            </a:endParaRPr>
          </a:p>
          <a:p>
            <a:pPr>
              <a:buFont typeface="Symbol" pitchFamily="2" charset="2"/>
              <a:buChar char=""/>
            </a:pPr>
            <a:r>
              <a:rPr lang="en-CA" sz="1800" dirty="0"/>
              <a:t>Ensure that the hyperlinks in your presentation are accessible. For the presentation display, use the shortest URL possible and use camel case format. </a:t>
            </a:r>
          </a:p>
        </p:txBody>
      </p:sp>
      <p:sp>
        <p:nvSpPr>
          <p:cNvPr id="65" name="Isosceles Triangle 3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66" name="Straight Connector 4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68" name="Isosceles Triangle 4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0E19D5-550C-C274-7A19-75DCB32B6BC5}"/>
              </a:ext>
            </a:extLst>
          </p:cNvPr>
          <p:cNvSpPr>
            <a:spLocks noGrp="1"/>
          </p:cNvSpPr>
          <p:nvPr>
            <p:ph type="title"/>
          </p:nvPr>
        </p:nvSpPr>
        <p:spPr>
          <a:xfrm>
            <a:off x="1043950" y="1179151"/>
            <a:ext cx="3300646" cy="4463889"/>
          </a:xfrm>
        </p:spPr>
        <p:txBody>
          <a:bodyPr anchor="ctr">
            <a:normAutofit/>
          </a:bodyPr>
          <a:lstStyle/>
          <a:p>
            <a:endParaRPr lang="en-CA" dirty="0"/>
          </a:p>
        </p:txBody>
      </p:sp>
      <p:sp>
        <p:nvSpPr>
          <p:cNvPr id="4" name="Slide Number Placeholder 3">
            <a:extLst>
              <a:ext uri="{FF2B5EF4-FFF2-40B4-BE49-F238E27FC236}">
                <a16:creationId xmlns:a16="http://schemas.microsoft.com/office/drawing/2014/main" id="{0728A36E-A496-09AF-8AE2-977FB97D115C}"/>
              </a:ext>
            </a:extLst>
          </p:cNvPr>
          <p:cNvSpPr>
            <a:spLocks noGrp="1"/>
          </p:cNvSpPr>
          <p:nvPr>
            <p:ph type="sldNum" sz="quarter" idx="12"/>
          </p:nvPr>
        </p:nvSpPr>
        <p:spPr>
          <a:xfrm>
            <a:off x="8590663" y="5973288"/>
            <a:ext cx="683339" cy="433199"/>
          </a:xfrm>
        </p:spPr>
        <p:txBody>
          <a:bodyPr/>
          <a:lstStyle/>
          <a:p>
            <a:fld id="{D57F1E4F-1CFF-5643-939E-217C01CDF565}" type="slidenum">
              <a:rPr lang="en-US" sz="2000" smtClean="0">
                <a:solidFill>
                  <a:schemeClr val="tx2"/>
                </a:solidFill>
              </a:rPr>
              <a:pPr/>
              <a:t>4</a:t>
            </a:fld>
            <a:endParaRPr lang="en-US" sz="2000" dirty="0">
              <a:solidFill>
                <a:schemeClr val="tx2"/>
              </a:solidFill>
            </a:endParaRPr>
          </a:p>
        </p:txBody>
      </p:sp>
    </p:spTree>
    <p:extLst>
      <p:ext uri="{BB962C8B-B14F-4D97-AF65-F5344CB8AC3E}">
        <p14:creationId xmlns:p14="http://schemas.microsoft.com/office/powerpoint/2010/main" val="117639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83282F-E455-9BB3-B79C-B4A4E97CFB2E}"/>
              </a:ext>
            </a:extLst>
          </p:cNvPr>
          <p:cNvSpPr>
            <a:spLocks noGrp="1"/>
          </p:cNvSpPr>
          <p:nvPr>
            <p:ph type="title"/>
          </p:nvPr>
        </p:nvSpPr>
        <p:spPr>
          <a:xfrm>
            <a:off x="1333502" y="609600"/>
            <a:ext cx="8596668" cy="1320800"/>
          </a:xfrm>
        </p:spPr>
        <p:txBody>
          <a:bodyPr>
            <a:normAutofit/>
          </a:bodyPr>
          <a:lstStyle/>
          <a:p>
            <a:r>
              <a:rPr lang="en-CA" dirty="0"/>
              <a:t>When Creating Alt Text Remember….</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45A1155C-0013-ED4F-F6AC-04234B68A9D2}"/>
              </a:ext>
            </a:extLst>
          </p:cNvPr>
          <p:cNvSpPr>
            <a:spLocks noGrp="1"/>
          </p:cNvSpPr>
          <p:nvPr>
            <p:ph idx="1"/>
          </p:nvPr>
        </p:nvSpPr>
        <p:spPr>
          <a:xfrm>
            <a:off x="1333502" y="1930400"/>
            <a:ext cx="8470898" cy="4318000"/>
          </a:xfrm>
        </p:spPr>
        <p:txBody>
          <a:bodyPr>
            <a:normAutofit/>
          </a:bodyPr>
          <a:lstStyle/>
          <a:p>
            <a:pPr>
              <a:spcAft>
                <a:spcPts val="600"/>
              </a:spcAft>
              <a:buFont typeface="Wingdings" pitchFamily="2" charset="2"/>
              <a:buChar char="§"/>
            </a:pPr>
            <a:r>
              <a:rPr lang="en-CA" sz="2000" dirty="0"/>
              <a:t>Do not include the phrase “This is an image/graphic of…”</a:t>
            </a:r>
          </a:p>
          <a:p>
            <a:pPr>
              <a:spcAft>
                <a:spcPts val="600"/>
              </a:spcAft>
              <a:buFont typeface="Wingdings" pitchFamily="2" charset="2"/>
              <a:buChar char="§"/>
            </a:pPr>
            <a:r>
              <a:rPr lang="en-CA" sz="2000" dirty="0"/>
              <a:t>Write out any text within an image.. </a:t>
            </a:r>
          </a:p>
          <a:p>
            <a:pPr algn="l">
              <a:spcAft>
                <a:spcPts val="600"/>
              </a:spcAft>
              <a:buFont typeface="Wingdings" pitchFamily="2" charset="2"/>
              <a:buChar char="§"/>
            </a:pPr>
            <a:r>
              <a:rPr lang="en-CA" sz="2000" dirty="0"/>
              <a:t>Use present tense and action verbs.</a:t>
            </a:r>
          </a:p>
          <a:p>
            <a:pPr>
              <a:spcAft>
                <a:spcPts val="600"/>
              </a:spcAft>
              <a:buFont typeface="Wingdings" pitchFamily="2" charset="2"/>
              <a:buChar char="§"/>
            </a:pPr>
            <a:r>
              <a:rPr lang="en-CA" sz="2000" dirty="0"/>
              <a:t>Use inclusive language in your descriptions. </a:t>
            </a:r>
          </a:p>
          <a:p>
            <a:pPr>
              <a:spcAft>
                <a:spcPts val="600"/>
              </a:spcAft>
              <a:buFont typeface="Wingdings" pitchFamily="2" charset="2"/>
              <a:buChar char="§"/>
            </a:pPr>
            <a:r>
              <a:rPr lang="en-CA" sz="2000" dirty="0"/>
              <a:t>Describe the physical characteristics of people in images.</a:t>
            </a:r>
          </a:p>
          <a:p>
            <a:pPr>
              <a:spcAft>
                <a:spcPts val="600"/>
              </a:spcAft>
              <a:buFont typeface="Wingdings" pitchFamily="2" charset="2"/>
              <a:buChar char="§"/>
            </a:pPr>
            <a:r>
              <a:rPr lang="en-CA" sz="2000" dirty="0"/>
              <a:t>Descriptions should be objective and free from censorship.</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C0C40D8-6B98-87DB-554C-5F421D9FE93F}"/>
              </a:ext>
            </a:extLst>
          </p:cNvPr>
          <p:cNvSpPr>
            <a:spLocks noGrp="1"/>
          </p:cNvSpPr>
          <p:nvPr>
            <p:ph type="sldNum" sz="quarter" idx="12"/>
          </p:nvPr>
        </p:nvSpPr>
        <p:spPr/>
        <p:txBody>
          <a:bodyPr/>
          <a:lstStyle/>
          <a:p>
            <a:fld id="{D57F1E4F-1CFF-5643-939E-217C01CDF565}" type="slidenum">
              <a:rPr lang="en-US" sz="2000" smtClean="0">
                <a:solidFill>
                  <a:schemeClr val="bg1"/>
                </a:solidFill>
              </a:rPr>
              <a:pPr/>
              <a:t>5</a:t>
            </a:fld>
            <a:endParaRPr lang="en-US" sz="2000" dirty="0">
              <a:solidFill>
                <a:schemeClr val="bg1"/>
              </a:solidFill>
            </a:endParaRPr>
          </a:p>
        </p:txBody>
      </p:sp>
    </p:spTree>
    <p:extLst>
      <p:ext uri="{BB962C8B-B14F-4D97-AF65-F5344CB8AC3E}">
        <p14:creationId xmlns:p14="http://schemas.microsoft.com/office/powerpoint/2010/main" val="234715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2E070A-346D-CA08-A55D-E727487C5BB4}"/>
              </a:ext>
            </a:extLst>
          </p:cNvPr>
          <p:cNvSpPr>
            <a:spLocks noGrp="1"/>
          </p:cNvSpPr>
          <p:nvPr>
            <p:ph type="title"/>
          </p:nvPr>
        </p:nvSpPr>
        <p:spPr>
          <a:xfrm>
            <a:off x="1043950" y="1179151"/>
            <a:ext cx="3300646" cy="4463889"/>
          </a:xfrm>
        </p:spPr>
        <p:txBody>
          <a:bodyPr anchor="ctr">
            <a:normAutofit/>
          </a:bodyPr>
          <a:lstStyle/>
          <a:p>
            <a:r>
              <a:rPr lang="en-CA" dirty="0"/>
              <a:t>How Would You Describe this Image?</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9" name="Content Placeholder 8" descr="IMG_2454.jpg">
            <a:extLst>
              <a:ext uri="{FF2B5EF4-FFF2-40B4-BE49-F238E27FC236}">
                <a16:creationId xmlns:a16="http://schemas.microsoft.com/office/drawing/2014/main" id="{58F50655-B8C3-65F2-3C6E-F8CD5AE25901}"/>
              </a:ext>
            </a:extLst>
          </p:cNvPr>
          <p:cNvPicPr>
            <a:picLocks noGrp="1" noChangeAspect="1"/>
          </p:cNvPicPr>
          <p:nvPr>
            <p:ph idx="1"/>
          </p:nvPr>
        </p:nvPicPr>
        <p:blipFill>
          <a:blip r:embed="rId2"/>
          <a:stretch>
            <a:fillRect/>
          </a:stretch>
        </p:blipFill>
        <p:spPr>
          <a:xfrm>
            <a:off x="5842006" y="313272"/>
            <a:ext cx="4673591" cy="6231456"/>
          </a:xfrm>
        </p:spPr>
      </p:pic>
    </p:spTree>
    <p:extLst>
      <p:ext uri="{BB962C8B-B14F-4D97-AF65-F5344CB8AC3E}">
        <p14:creationId xmlns:p14="http://schemas.microsoft.com/office/powerpoint/2010/main" val="2335294546"/>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TotalTime>
  <Words>317</Words>
  <Application>Microsoft Macintosh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Georgia</vt:lpstr>
      <vt:lpstr>Symbol</vt:lpstr>
      <vt:lpstr>Wingdings</vt:lpstr>
      <vt:lpstr>Wingdings 3</vt:lpstr>
      <vt:lpstr>Facet</vt:lpstr>
      <vt:lpstr>Creating Accessible Presentations: Hands-On Practice</vt:lpstr>
      <vt:lpstr>What We Will Cover Today</vt:lpstr>
      <vt:lpstr>What We Will Cover Today</vt:lpstr>
      <vt:lpstr>PowerPoint Presentation</vt:lpstr>
      <vt:lpstr>When Creating Alt Text Remember….</vt:lpstr>
      <vt:lpstr>How Would You Describe this Image?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Accessible Presentations: Hands-On Practice</dc:title>
  <dc:creator>Megan Sellmer</dc:creator>
  <cp:lastModifiedBy>Megan Sellmer</cp:lastModifiedBy>
  <cp:revision>12</cp:revision>
  <dcterms:created xsi:type="dcterms:W3CDTF">2023-04-05T14:00:26Z</dcterms:created>
  <dcterms:modified xsi:type="dcterms:W3CDTF">2023-04-05T19:09:50Z</dcterms:modified>
</cp:coreProperties>
</file>